
<file path=[Content_Types].xml><?xml version="1.0" encoding="utf-8"?>
<Types xmlns="http://schemas.openxmlformats.org/package/2006/content-types">
  <Default Extension="emf" ContentType="image/x-emf"/>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83" r:id="rId2"/>
    <p:sldId id="761" r:id="rId3"/>
    <p:sldId id="596" r:id="rId4"/>
    <p:sldId id="796" r:id="rId5"/>
    <p:sldId id="910" r:id="rId6"/>
    <p:sldId id="929" r:id="rId7"/>
    <p:sldId id="938" r:id="rId8"/>
    <p:sldId id="911" r:id="rId9"/>
    <p:sldId id="931" r:id="rId10"/>
    <p:sldId id="932" r:id="rId11"/>
    <p:sldId id="886" r:id="rId12"/>
    <p:sldId id="889" r:id="rId13"/>
    <p:sldId id="890" r:id="rId14"/>
    <p:sldId id="891" r:id="rId15"/>
    <p:sldId id="934" r:id="rId16"/>
    <p:sldId id="933" r:id="rId17"/>
    <p:sldId id="935" r:id="rId18"/>
    <p:sldId id="936" r:id="rId19"/>
    <p:sldId id="937" r:id="rId20"/>
    <p:sldId id="939" r:id="rId21"/>
    <p:sldId id="941" r:id="rId22"/>
    <p:sldId id="643" r:id="rId23"/>
    <p:sldId id="862" r:id="rId24"/>
    <p:sldId id="943" r:id="rId25"/>
    <p:sldId id="944" r:id="rId26"/>
    <p:sldId id="945" r:id="rId27"/>
    <p:sldId id="946" r:id="rId28"/>
    <p:sldId id="947" r:id="rId29"/>
    <p:sldId id="948" r:id="rId30"/>
    <p:sldId id="949" r:id="rId31"/>
    <p:sldId id="950" r:id="rId32"/>
    <p:sldId id="653" r:id="rId33"/>
    <p:sldId id="906" r:id="rId34"/>
    <p:sldId id="951" r:id="rId35"/>
    <p:sldId id="655" r:id="rId36"/>
    <p:sldId id="65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359" autoAdjust="0"/>
  </p:normalViewPr>
  <p:slideViewPr>
    <p:cSldViewPr snapToGrid="0">
      <p:cViewPr varScale="1">
        <p:scale>
          <a:sx n="107" d="100"/>
          <a:sy n="107" d="100"/>
        </p:scale>
        <p:origin x="498" y="102"/>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36</a:t>
            </a:fld>
            <a:endParaRPr lang="en-GB"/>
          </a:p>
        </p:txBody>
      </p:sp>
    </p:spTree>
    <p:extLst>
      <p:ext uri="{BB962C8B-B14F-4D97-AF65-F5344CB8AC3E}">
        <p14:creationId xmlns:p14="http://schemas.microsoft.com/office/powerpoint/2010/main" val="420887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D68F9FC7-A74D-474A-B3DE-F3579B7F4B6E}"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19</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A65B90DA-6610-420D-B3C1-C37E45A8253E}"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19</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FB78FE29-D8D6-42B0-BEA4-90056272CE00}"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19</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1D5957FF-92E6-4318-8107-FD841E966ECB}"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19</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5BB58F43-9BFB-4059-A16D-26B431608E63}"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19</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644AC316-D7EC-45BE-BF76-8129A7C718B9}"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19</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D33DEAAD-9992-40ED-BA29-CFB4E7FDDB18}"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19</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600D3564-4200-44B5-86D7-7E2C77F69F45}"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19</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A2E4A3E3-BA96-474E-B4B9-67A3A302B265}"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19</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0833264B-7EEA-4FA9-8535-505F593E9C6B}"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19</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B6A19390-04D9-46AA-8C9E-AE8260715B91}"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19</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CDB18-6FA9-4172-8304-3B496CB5D4E5}"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19</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19</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10</a:t>
            </a:fld>
            <a:endParaRPr lang="en-GB" dirty="0"/>
          </a:p>
        </p:txBody>
      </p:sp>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Deverbal verbal suffix  -</a:t>
            </a:r>
            <a:r>
              <a:rPr lang="az-Cyrl-AZ" sz="3600" u="sng" dirty="0">
                <a:latin typeface="Calibri" panose="020F0502020204030204" pitchFamily="34" charset="0"/>
                <a:ea typeface="Times New Roman" panose="02020603050405020304" pitchFamily="18" charset="0"/>
                <a:cs typeface="Calibri" panose="020F0502020204030204" pitchFamily="34" charset="0"/>
              </a:rPr>
              <a:t>д</a:t>
            </a:r>
            <a:r>
              <a:rPr lang="de-AT"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a:t>
            </a:r>
            <a:r>
              <a:rPr lang="de-AT"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т</a:t>
            </a:r>
            <a:r>
              <a:rPr lang="de-AT" sz="3600" u="sng" dirty="0">
                <a:latin typeface="Calibri" panose="020F0502020204030204" pitchFamily="34" charset="0"/>
                <a:ea typeface="Times New Roman" panose="02020603050405020304" pitchFamily="18" charset="0"/>
                <a:cs typeface="Calibri" panose="020F0502020204030204" pitchFamily="34" charset="0"/>
              </a:rPr>
              <a:t>-</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6" name="Content Placeholder 2">
            <a:extLst>
              <a:ext uri="{FF2B5EF4-FFF2-40B4-BE49-F238E27FC236}">
                <a16:creationId xmlns:a16="http://schemas.microsoft.com/office/drawing/2014/main" id="{523A43F8-220D-45BD-9674-DC41D9385D3B}"/>
              </a:ext>
            </a:extLst>
          </p:cNvPr>
          <p:cNvSpPr>
            <a:spLocks noGrp="1"/>
          </p:cNvSpPr>
          <p:nvPr>
            <p:ph idx="1"/>
          </p:nvPr>
        </p:nvSpPr>
        <p:spPr>
          <a:xfrm>
            <a:off x="838200" y="1825625"/>
            <a:ext cx="10515600" cy="4615816"/>
          </a:xfrm>
        </p:spPr>
        <p:txBody>
          <a:bodyPr>
            <a:normAutofit/>
          </a:bodyPr>
          <a:lstStyle/>
          <a:p>
            <a:pPr marL="0" indent="0">
              <a:buNone/>
              <a:tabLst>
                <a:tab pos="898525" algn="l"/>
                <a:tab pos="1252538" algn="l"/>
              </a:tabLst>
            </a:pPr>
            <a:r>
              <a:rPr lang="mi-NZ" dirty="0"/>
              <a:t>пуро- ‘to enter, to go in’</a:t>
            </a:r>
          </a:p>
          <a:p>
            <a:pPr marL="0" indent="0">
              <a:buNone/>
              <a:tabLst>
                <a:tab pos="898525" algn="l"/>
                <a:tab pos="1252538" algn="l"/>
              </a:tabLst>
            </a:pPr>
            <a:r>
              <a:rPr lang="mi-NZ" dirty="0"/>
              <a:t>	&gt;	пурто- ‘to enter, to bring in’</a:t>
            </a:r>
          </a:p>
          <a:p>
            <a:pPr marL="0" indent="0">
              <a:buNone/>
              <a:tabLst>
                <a:tab pos="898525" algn="l"/>
                <a:tab pos="1252538" algn="l"/>
              </a:tabLst>
            </a:pPr>
            <a:endParaRPr lang="en-GB" dirty="0"/>
          </a:p>
          <a:p>
            <a:pPr marL="0" indent="0">
              <a:buNone/>
              <a:tabLst>
                <a:tab pos="898525" algn="l"/>
                <a:tab pos="1252538" algn="l"/>
              </a:tabLst>
            </a:pPr>
            <a:r>
              <a:rPr lang="en-GB" dirty="0" err="1"/>
              <a:t>воло</a:t>
            </a:r>
            <a:r>
              <a:rPr lang="en-GB" dirty="0"/>
              <a:t>- </a:t>
            </a:r>
            <a:r>
              <a:rPr lang="mi-NZ" dirty="0"/>
              <a:t>‘to descend’</a:t>
            </a:r>
            <a:endParaRPr lang="en-GB" dirty="0"/>
          </a:p>
          <a:p>
            <a:pPr marL="0" indent="0">
              <a:buNone/>
              <a:tabLst>
                <a:tab pos="898525" algn="l"/>
                <a:tab pos="1252538" algn="l"/>
              </a:tabLst>
            </a:pPr>
            <a:r>
              <a:rPr lang="mi-NZ" dirty="0"/>
              <a:t>	&gt;	 волто- ‘to lower’</a:t>
            </a:r>
          </a:p>
        </p:txBody>
      </p:sp>
    </p:spTree>
    <p:extLst>
      <p:ext uri="{BB962C8B-B14F-4D97-AF65-F5344CB8AC3E}">
        <p14:creationId xmlns:p14="http://schemas.microsoft.com/office/powerpoint/2010/main" val="99260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457174303"/>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dirty="0">
                          <a:effectLst/>
                          <a:latin typeface="Calibri" panose="020F0502020204030204" pitchFamily="34" charset="0"/>
                          <a:ea typeface="PMingLiU" panose="02020500000000000000" pitchFamily="18" charset="-120"/>
                          <a:cs typeface="Calibri" panose="020F0502020204030204" pitchFamily="34" charset="0"/>
                        </a:rPr>
                        <a:t> </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read’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Negative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ок</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лудын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огын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лудыд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огыд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дыт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B w="12700" cap="flat" cmpd="sng" algn="ctr">
                      <a:noFill/>
                      <a:prstDash val="solid"/>
                      <a:round/>
                      <a:headEnd type="none" w="med" len="med"/>
                      <a:tailEnd type="none" w="med" len="med"/>
                    </a:lnB>
                  </a:tcPr>
                </a:tc>
                <a:tc>
                  <a:txBody>
                    <a:bodyPr/>
                    <a:lstStyle/>
                    <a:p>
                      <a:pPr algn="just">
                        <a:lnSpc>
                          <a:spcPct val="107000"/>
                        </a:lnSpc>
                      </a:pP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Present tense + улм</a:t>
            </a:r>
            <a:r>
              <a:rPr lang="de-AT" b="1" dirty="0"/>
              <a:t>а</a:t>
            </a:r>
            <a:r>
              <a:rPr lang="de-AT" dirty="0"/>
              <a:t>ш</a:t>
            </a:r>
            <a:r>
              <a:rPr lang="mi-NZ" dirty="0"/>
              <a:t> </a:t>
            </a:r>
            <a:r>
              <a:rPr lang="en-US" dirty="0"/>
              <a:t>‘was’ (be.PST2.3SG)</a:t>
            </a:r>
            <a:endParaRPr lang="en-GB" dirty="0"/>
          </a:p>
        </p:txBody>
      </p:sp>
      <p:sp>
        <p:nvSpPr>
          <p:cNvPr id="8" name="Rectangle 7">
            <a:extLst>
              <a:ext uri="{FF2B5EF4-FFF2-40B4-BE49-F238E27FC236}">
                <a16:creationId xmlns:a16="http://schemas.microsoft.com/office/drawing/2014/main" id="{7C7CFBBB-9ABF-4672-A5C3-DDA75798E735}"/>
              </a:ext>
            </a:extLst>
          </p:cNvPr>
          <p:cNvSpPr/>
          <p:nvPr/>
        </p:nvSpPr>
        <p:spPr>
          <a:xfrm>
            <a:off x="3564426" y="3669156"/>
            <a:ext cx="1432405" cy="2125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EBEEBC2A-38A9-42EE-8E79-ABCADF2D20D4}"/>
              </a:ext>
            </a:extLst>
          </p:cNvPr>
          <p:cNvSpPr/>
          <p:nvPr/>
        </p:nvSpPr>
        <p:spPr>
          <a:xfrm>
            <a:off x="3564425" y="3950517"/>
            <a:ext cx="1265152"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2A539286-51D3-4E7C-8B4A-E751BE29182D}"/>
              </a:ext>
            </a:extLst>
          </p:cNvPr>
          <p:cNvSpPr/>
          <p:nvPr/>
        </p:nvSpPr>
        <p:spPr>
          <a:xfrm>
            <a:off x="3564424" y="4266312"/>
            <a:ext cx="1591776"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05B1A838-9D6D-465D-BE64-809E243F4192}"/>
              </a:ext>
            </a:extLst>
          </p:cNvPr>
          <p:cNvSpPr/>
          <p:nvPr/>
        </p:nvSpPr>
        <p:spPr>
          <a:xfrm>
            <a:off x="3538666" y="4584239"/>
            <a:ext cx="1458165"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2ECB4BB-0754-4A24-8FB2-64E0866B4F61}"/>
              </a:ext>
            </a:extLst>
          </p:cNvPr>
          <p:cNvSpPr/>
          <p:nvPr/>
        </p:nvSpPr>
        <p:spPr>
          <a:xfrm>
            <a:off x="3564424" y="4875326"/>
            <a:ext cx="1432407" cy="2686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024090A1-EC14-4A9A-9550-4B0E439064B9}"/>
              </a:ext>
            </a:extLst>
          </p:cNvPr>
          <p:cNvSpPr/>
          <p:nvPr/>
        </p:nvSpPr>
        <p:spPr>
          <a:xfrm>
            <a:off x="3564424" y="5224084"/>
            <a:ext cx="1432407" cy="3097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8DE41D0D-F17F-4D93-985D-D818CCD3A39C}"/>
              </a:ext>
            </a:extLst>
          </p:cNvPr>
          <p:cNvSpPr/>
          <p:nvPr/>
        </p:nvSpPr>
        <p:spPr>
          <a:xfrm>
            <a:off x="6225423" y="3664239"/>
            <a:ext cx="1648577" cy="2125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EE08667E-CDC4-4608-B179-4FC7F07BDD67}"/>
              </a:ext>
            </a:extLst>
          </p:cNvPr>
          <p:cNvSpPr/>
          <p:nvPr/>
        </p:nvSpPr>
        <p:spPr>
          <a:xfrm>
            <a:off x="6238302" y="3950517"/>
            <a:ext cx="1559498"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8E43F4DD-C808-4C8E-BFB0-0C6B930D441D}"/>
              </a:ext>
            </a:extLst>
          </p:cNvPr>
          <p:cNvSpPr/>
          <p:nvPr/>
        </p:nvSpPr>
        <p:spPr>
          <a:xfrm>
            <a:off x="6225421" y="4261395"/>
            <a:ext cx="2042279"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CD4C3A06-E52B-4434-8FBA-FDC07DFC1FD1}"/>
              </a:ext>
            </a:extLst>
          </p:cNvPr>
          <p:cNvSpPr/>
          <p:nvPr/>
        </p:nvSpPr>
        <p:spPr>
          <a:xfrm>
            <a:off x="6218713" y="4585672"/>
            <a:ext cx="2563337"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2E848AA2-70F3-4C33-A0D8-9522F579DB8A}"/>
              </a:ext>
            </a:extLst>
          </p:cNvPr>
          <p:cNvSpPr/>
          <p:nvPr/>
        </p:nvSpPr>
        <p:spPr>
          <a:xfrm>
            <a:off x="6225421" y="4870409"/>
            <a:ext cx="2385179" cy="2686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576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Compound past tense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Present tense + улм</a:t>
            </a:r>
            <a:r>
              <a:rPr lang="de-AT" b="1" dirty="0"/>
              <a:t>а</a:t>
            </a:r>
            <a:r>
              <a:rPr lang="de-AT" dirty="0"/>
              <a:t>ш</a:t>
            </a:r>
            <a:r>
              <a:rPr lang="mi-NZ" dirty="0"/>
              <a:t> </a:t>
            </a:r>
            <a:r>
              <a:rPr lang="en-US" dirty="0"/>
              <a:t>‘was’ (be.PST2.3SG)</a:t>
            </a:r>
            <a:endParaRPr lang="en-GB" dirty="0"/>
          </a:p>
        </p:txBody>
      </p:sp>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2350981746"/>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dirty="0">
                          <a:effectLst/>
                          <a:latin typeface="Calibri" panose="020F0502020204030204" pitchFamily="34" charset="0"/>
                          <a:ea typeface="PMingLiU" panose="02020500000000000000" pitchFamily="18" charset="-120"/>
                          <a:cs typeface="Calibri" panose="020F0502020204030204" pitchFamily="34" charset="0"/>
                        </a:rPr>
                        <a:t> </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read’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ок</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лудын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огын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лудыд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огыд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дыт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B w="12700" cap="flat" cmpd="sng" algn="ctr">
                      <a:noFill/>
                      <a:prstDash val="solid"/>
                      <a:round/>
                      <a:headEnd type="none" w="med" len="med"/>
                      <a:tailEnd type="none" w="med" len="med"/>
                    </a:lnB>
                  </a:tcPr>
                </a:tc>
                <a:tc>
                  <a:txBody>
                    <a:bodyPr/>
                    <a:lstStyle/>
                    <a:p>
                      <a:pPr algn="just">
                        <a:lnSpc>
                          <a:spcPct val="107000"/>
                        </a:lnSpc>
                      </a:pP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гыт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Tree>
    <p:extLst>
      <p:ext uri="{BB962C8B-B14F-4D97-AF65-F5344CB8AC3E}">
        <p14:creationId xmlns:p14="http://schemas.microsoft.com/office/powerpoint/2010/main" val="174284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Compound past tense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Present tense + улм</a:t>
            </a:r>
            <a:r>
              <a:rPr lang="de-AT" b="1" dirty="0"/>
              <a:t>а</a:t>
            </a:r>
            <a:r>
              <a:rPr lang="de-AT" dirty="0"/>
              <a:t>ш</a:t>
            </a:r>
            <a:r>
              <a:rPr lang="mi-NZ" dirty="0"/>
              <a:t> </a:t>
            </a:r>
            <a:r>
              <a:rPr lang="en-US" dirty="0"/>
              <a:t>‘was’ (be.PST2.3SG)</a:t>
            </a:r>
            <a:endParaRPr lang="en-GB" dirty="0"/>
          </a:p>
        </p:txBody>
      </p:sp>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3651421691"/>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ем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write’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зо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зо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ок</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зо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возен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огын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зо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возед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огыд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зо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B w="12700" cap="flat" cmpd="sng" algn="ctr">
                      <a:noFill/>
                      <a:prstDash val="solid"/>
                      <a:round/>
                      <a:headEnd type="none" w="med" len="med"/>
                      <a:tailEnd type="none" w="med" len="med"/>
                    </a:lnB>
                  </a:tcPr>
                </a:tc>
                <a:tc>
                  <a:txBody>
                    <a:bodyPr/>
                    <a:lstStyle/>
                    <a:p>
                      <a:pPr algn="just">
                        <a:lnSpc>
                          <a:spcPct val="107000"/>
                        </a:lnSpc>
                      </a:pP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гыт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зо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Tree>
    <p:extLst>
      <p:ext uri="{BB962C8B-B14F-4D97-AF65-F5344CB8AC3E}">
        <p14:creationId xmlns:p14="http://schemas.microsoft.com/office/powerpoint/2010/main" val="339233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Compound past tense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II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Present tense + улм</a:t>
            </a:r>
            <a:r>
              <a:rPr lang="de-AT" b="1" dirty="0"/>
              <a:t>а</a:t>
            </a:r>
            <a:r>
              <a:rPr lang="de-AT" dirty="0"/>
              <a:t>ш</a:t>
            </a:r>
            <a:r>
              <a:rPr lang="mi-NZ" dirty="0"/>
              <a:t> </a:t>
            </a:r>
            <a:r>
              <a:rPr lang="en-US" dirty="0"/>
              <a:t>‘was’ (be.PST2.3SG)</a:t>
            </a:r>
            <a:endParaRPr lang="en-GB" dirty="0"/>
          </a:p>
        </p:txBody>
      </p:sp>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3171593531"/>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ул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be’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ул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мыл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ул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тыл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ул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гыл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улын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1"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огын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улыд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1"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огыд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lnSpc>
                          <a:spcPct val="107000"/>
                        </a:lnSpc>
                      </a:pP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лыт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B w="12700" cap="flat" cmpd="sng" algn="ctr">
                      <a:noFill/>
                      <a:prstDash val="solid"/>
                      <a:round/>
                      <a:headEnd type="none" w="med" len="med"/>
                      <a:tailEnd type="none" w="med" len="med"/>
                    </a:lnB>
                  </a:tcPr>
                </a:tc>
                <a:tc>
                  <a:txBody>
                    <a:bodyPr/>
                    <a:lstStyle/>
                    <a:p>
                      <a:pPr algn="just">
                        <a:lnSpc>
                          <a:spcPct val="107000"/>
                        </a:lnSpc>
                      </a:pP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гытыл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улм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0" dirty="0" err="1">
                          <a:effectLst/>
                          <a:latin typeface="Calibri" panose="020F0502020204030204" pitchFamily="34" charset="0"/>
                          <a:ea typeface="PMingLiU" panose="02020500000000000000" pitchFamily="18" charset="-120"/>
                          <a:cs typeface="Calibri" panose="020F0502020204030204" pitchFamily="34" charset="0"/>
                        </a:rPr>
                        <a:t>ш</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Tree>
    <p:extLst>
      <p:ext uri="{BB962C8B-B14F-4D97-AF65-F5344CB8AC3E}">
        <p14:creationId xmlns:p14="http://schemas.microsoft.com/office/powerpoint/2010/main" val="419646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98F3C-5904-4E2C-AFC5-436902456851}"/>
              </a:ext>
            </a:extLst>
          </p:cNvPr>
          <p:cNvSpPr>
            <a:spLocks noGrp="1"/>
          </p:cNvSpPr>
          <p:nvPr>
            <p:ph idx="1"/>
          </p:nvPr>
        </p:nvSpPr>
        <p:spPr/>
        <p:txBody>
          <a:bodyPr/>
          <a:lstStyle/>
          <a:p>
            <a:pPr marL="0" indent="0">
              <a:buNone/>
            </a:pPr>
            <a:r>
              <a:rPr lang="de-AT" dirty="0"/>
              <a:t>Compound past tenses I ~ II</a:t>
            </a:r>
            <a:r>
              <a:rPr lang="en-GB" dirty="0"/>
              <a:t>:</a:t>
            </a:r>
          </a:p>
          <a:p>
            <a:pPr marL="0" indent="0" algn="ctr" rtl="0" eaLnBrk="1" latinLnBrk="0" hangingPunct="1">
              <a:spcBef>
                <a:spcPts val="0"/>
              </a:spcBef>
              <a:spcAft>
                <a:spcPts val="0"/>
              </a:spcAft>
              <a:buNone/>
            </a:pPr>
            <a:endParaRPr lang="en-GB" dirty="0"/>
          </a:p>
          <a:p>
            <a:pPr marL="0" indent="0" rtl="0" eaLnBrk="1" latinLnBrk="0" hangingPunct="1">
              <a:spcBef>
                <a:spcPts val="0"/>
              </a:spcBef>
              <a:spcAft>
                <a:spcPts val="0"/>
              </a:spcAft>
              <a:buNone/>
            </a:pPr>
            <a:r>
              <a:rPr lang="en-US" sz="2800" kern="1200" dirty="0" err="1">
                <a:solidFill>
                  <a:srgbClr val="000000"/>
                </a:solidFill>
                <a:effectLst/>
                <a:latin typeface="Calibri" panose="020F0502020204030204" pitchFamily="34" charset="0"/>
                <a:ea typeface="PMingLiU" panose="02020500000000000000" pitchFamily="18" charset="-120"/>
                <a:cs typeface="+mn-cs"/>
              </a:rPr>
              <a:t>Мый</a:t>
            </a:r>
            <a:r>
              <a:rPr lang="en-US" sz="2800" kern="1200" dirty="0">
                <a:solidFill>
                  <a:srgbClr val="000000"/>
                </a:solidFill>
                <a:effectLst/>
                <a:latin typeface="Calibri" panose="020F0502020204030204" pitchFamily="34" charset="0"/>
                <a:ea typeface="PMingLiU" panose="02020500000000000000" pitchFamily="18" charset="-120"/>
                <a:cs typeface="+mn-cs"/>
              </a:rPr>
              <a:t> </a:t>
            </a:r>
            <a:r>
              <a:rPr lang="en-US" dirty="0" err="1">
                <a:solidFill>
                  <a:srgbClr val="000000"/>
                </a:solidFill>
                <a:latin typeface="Calibri" panose="020F0502020204030204" pitchFamily="34" charset="0"/>
                <a:ea typeface="PMingLiU" panose="02020500000000000000" pitchFamily="18" charset="-120"/>
              </a:rPr>
              <a:t>изи</a:t>
            </a:r>
            <a:r>
              <a:rPr lang="en-US" b="1" dirty="0" err="1">
                <a:solidFill>
                  <a:srgbClr val="000000"/>
                </a:solidFill>
                <a:latin typeface="Calibri" panose="020F0502020204030204" pitchFamily="34" charset="0"/>
                <a:ea typeface="PMingLiU" panose="02020500000000000000" pitchFamily="18" charset="-120"/>
              </a:rPr>
              <a:t>э</a:t>
            </a:r>
            <a:r>
              <a:rPr lang="en-US" dirty="0" err="1">
                <a:solidFill>
                  <a:srgbClr val="000000"/>
                </a:solidFill>
                <a:latin typeface="Calibri" panose="020F0502020204030204" pitchFamily="34" charset="0"/>
                <a:ea typeface="PMingLiU" panose="02020500000000000000" pitchFamily="18" charset="-120"/>
              </a:rPr>
              <a:t>м</a:t>
            </a:r>
            <a:r>
              <a:rPr lang="en-US" b="1" dirty="0">
                <a:solidFill>
                  <a:srgbClr val="000000"/>
                </a:solidFill>
                <a:latin typeface="Calibri" panose="020F0502020204030204" pitchFamily="34" charset="0"/>
                <a:ea typeface="PMingLiU" panose="02020500000000000000" pitchFamily="18" charset="-120"/>
              </a:rPr>
              <a:t> </a:t>
            </a:r>
            <a:r>
              <a:rPr lang="en-US" sz="2800" kern="1200" dirty="0" err="1">
                <a:solidFill>
                  <a:srgbClr val="000000"/>
                </a:solidFill>
                <a:effectLst/>
                <a:latin typeface="Calibri" panose="020F0502020204030204" pitchFamily="34" charset="0"/>
                <a:ea typeface="PMingLiU" panose="02020500000000000000" pitchFamily="18" charset="-120"/>
                <a:cs typeface="+mn-cs"/>
              </a:rPr>
              <a:t>г</a:t>
            </a:r>
            <a:r>
              <a:rPr lang="en-US" sz="2800" b="1" kern="1200" dirty="0" err="1">
                <a:solidFill>
                  <a:srgbClr val="000000"/>
                </a:solidFill>
                <a:effectLst/>
                <a:latin typeface="Calibri" panose="020F0502020204030204" pitchFamily="34" charset="0"/>
                <a:ea typeface="PMingLiU" panose="02020500000000000000" pitchFamily="18" charset="-120"/>
                <a:cs typeface="+mn-cs"/>
              </a:rPr>
              <a:t>о</a:t>
            </a:r>
            <a:r>
              <a:rPr lang="en-US" sz="2800" kern="1200" dirty="0" err="1">
                <a:solidFill>
                  <a:srgbClr val="000000"/>
                </a:solidFill>
                <a:effectLst/>
                <a:latin typeface="Calibri" panose="020F0502020204030204" pitchFamily="34" charset="0"/>
                <a:ea typeface="PMingLiU" panose="02020500000000000000" pitchFamily="18" charset="-120"/>
                <a:cs typeface="+mn-cs"/>
              </a:rPr>
              <a:t>дым</a:t>
            </a:r>
            <a:r>
              <a:rPr lang="en-US" sz="2800" kern="1200" dirty="0">
                <a:solidFill>
                  <a:srgbClr val="000000"/>
                </a:solidFill>
                <a:effectLst/>
                <a:latin typeface="Calibri" panose="020F0502020204030204" pitchFamily="34" charset="0"/>
                <a:ea typeface="PMingLiU" panose="02020500000000000000" pitchFamily="18" charset="-120"/>
                <a:cs typeface="+mn-cs"/>
              </a:rPr>
              <a:t> </a:t>
            </a:r>
            <a:r>
              <a:rPr lang="en-US" sz="2800" kern="1200" dirty="0" err="1">
                <a:solidFill>
                  <a:srgbClr val="000000"/>
                </a:solidFill>
                <a:effectLst/>
                <a:latin typeface="Calibri" panose="020F0502020204030204" pitchFamily="34" charset="0"/>
                <a:ea typeface="PMingLiU" panose="02020500000000000000" pitchFamily="18" charset="-120"/>
                <a:cs typeface="+mn-cs"/>
              </a:rPr>
              <a:t>чодыр</a:t>
            </a:r>
            <a:r>
              <a:rPr lang="en-US" sz="2800" b="1" kern="1200" dirty="0" err="1">
                <a:solidFill>
                  <a:srgbClr val="000000"/>
                </a:solidFill>
                <a:effectLst/>
                <a:latin typeface="Calibri" panose="020F0502020204030204" pitchFamily="34" charset="0"/>
                <a:ea typeface="PMingLiU" panose="02020500000000000000" pitchFamily="18" charset="-120"/>
                <a:cs typeface="+mn-cs"/>
              </a:rPr>
              <a:t>а</a:t>
            </a:r>
            <a:r>
              <a:rPr lang="en-US" sz="2800" kern="1200" dirty="0" err="1">
                <a:solidFill>
                  <a:srgbClr val="000000"/>
                </a:solidFill>
                <a:effectLst/>
                <a:latin typeface="Calibri" panose="020F0502020204030204" pitchFamily="34" charset="0"/>
                <a:ea typeface="PMingLiU" panose="02020500000000000000" pitchFamily="18" charset="-120"/>
                <a:cs typeface="+mn-cs"/>
              </a:rPr>
              <a:t>ш</a:t>
            </a:r>
            <a:r>
              <a:rPr lang="en-US" sz="2800" kern="1200" dirty="0">
                <a:solidFill>
                  <a:srgbClr val="000000"/>
                </a:solidFill>
                <a:effectLst/>
                <a:latin typeface="Calibri" panose="020F0502020204030204" pitchFamily="34" charset="0"/>
                <a:ea typeface="PMingLiU" panose="02020500000000000000" pitchFamily="18" charset="-120"/>
                <a:cs typeface="+mn-cs"/>
              </a:rPr>
              <a:t> </a:t>
            </a:r>
            <a:r>
              <a:rPr lang="en-US" sz="2800" kern="1200" dirty="0" err="1">
                <a:solidFill>
                  <a:srgbClr val="000000"/>
                </a:solidFill>
                <a:effectLst/>
                <a:latin typeface="Calibri" panose="020F0502020204030204" pitchFamily="34" charset="0"/>
                <a:ea typeface="PMingLiU" panose="02020500000000000000" pitchFamily="18" charset="-120"/>
                <a:cs typeface="+mn-cs"/>
              </a:rPr>
              <a:t>кошт</a:t>
            </a:r>
            <a:r>
              <a:rPr lang="en-US" sz="2800" b="1" kern="1200" dirty="0" err="1">
                <a:solidFill>
                  <a:srgbClr val="000000"/>
                </a:solidFill>
                <a:effectLst/>
                <a:latin typeface="Calibri" panose="020F0502020204030204" pitchFamily="34" charset="0"/>
                <a:ea typeface="PMingLiU" panose="02020500000000000000" pitchFamily="18" charset="-120"/>
                <a:cs typeface="+mn-cs"/>
              </a:rPr>
              <a:t>а</a:t>
            </a:r>
            <a:r>
              <a:rPr lang="en-US" sz="2800" kern="1200" dirty="0" err="1">
                <a:solidFill>
                  <a:srgbClr val="000000"/>
                </a:solidFill>
                <a:effectLst/>
                <a:latin typeface="Calibri" panose="020F0502020204030204" pitchFamily="34" charset="0"/>
                <a:ea typeface="PMingLiU" panose="02020500000000000000" pitchFamily="18" charset="-120"/>
                <a:cs typeface="+mn-cs"/>
              </a:rPr>
              <a:t>ш</a:t>
            </a:r>
            <a:r>
              <a:rPr lang="en-US" sz="2800" kern="1200" dirty="0">
                <a:solidFill>
                  <a:srgbClr val="000000"/>
                </a:solidFill>
                <a:effectLst/>
                <a:latin typeface="Calibri" panose="020F0502020204030204" pitchFamily="34" charset="0"/>
                <a:ea typeface="PMingLiU" panose="02020500000000000000" pitchFamily="18" charset="-120"/>
                <a:cs typeface="+mn-cs"/>
              </a:rPr>
              <a:t> </a:t>
            </a:r>
            <a:r>
              <a:rPr lang="en-US" sz="2800" u="sng" kern="1200" dirty="0" err="1">
                <a:solidFill>
                  <a:srgbClr val="000000"/>
                </a:solidFill>
                <a:effectLst/>
                <a:latin typeface="Calibri" panose="020F0502020204030204" pitchFamily="34" charset="0"/>
                <a:ea typeface="PMingLiU" panose="02020500000000000000" pitchFamily="18" charset="-120"/>
                <a:cs typeface="+mn-cs"/>
              </a:rPr>
              <a:t>йӧрат</a:t>
            </a:r>
            <a:r>
              <a:rPr lang="en-US" sz="2800" b="1" u="sng" kern="1200" dirty="0" err="1">
                <a:solidFill>
                  <a:srgbClr val="000000"/>
                </a:solidFill>
                <a:effectLst/>
                <a:latin typeface="Calibri" panose="020F0502020204030204" pitchFamily="34" charset="0"/>
                <a:ea typeface="PMingLiU" panose="02020500000000000000" pitchFamily="18" charset="-120"/>
                <a:cs typeface="+mn-cs"/>
              </a:rPr>
              <a:t>е</a:t>
            </a:r>
            <a:r>
              <a:rPr lang="en-US" sz="2800" u="sng" kern="1200" dirty="0" err="1">
                <a:solidFill>
                  <a:srgbClr val="000000"/>
                </a:solidFill>
                <a:effectLst/>
                <a:latin typeface="Calibri" panose="020F0502020204030204" pitchFamily="34" charset="0"/>
                <a:ea typeface="PMingLiU" panose="02020500000000000000" pitchFamily="18" charset="-120"/>
                <a:cs typeface="+mn-cs"/>
              </a:rPr>
              <a:t>м</a:t>
            </a:r>
            <a:r>
              <a:rPr lang="en-US" sz="2800" u="sng" kern="1200" dirty="0">
                <a:solidFill>
                  <a:srgbClr val="000000"/>
                </a:solidFill>
                <a:effectLst/>
                <a:latin typeface="Calibri" panose="020F0502020204030204" pitchFamily="34" charset="0"/>
                <a:ea typeface="PMingLiU" panose="02020500000000000000" pitchFamily="18" charset="-120"/>
                <a:cs typeface="+mn-cs"/>
              </a:rPr>
              <a:t> </a:t>
            </a:r>
            <a:r>
              <a:rPr lang="en-US" sz="2800" b="1" u="sng" kern="1200" dirty="0" err="1">
                <a:solidFill>
                  <a:srgbClr val="000000"/>
                </a:solidFill>
                <a:effectLst/>
                <a:latin typeface="Calibri" panose="020F0502020204030204" pitchFamily="34" charset="0"/>
                <a:ea typeface="PMingLiU" panose="02020500000000000000" pitchFamily="18" charset="-120"/>
                <a:cs typeface="+mn-cs"/>
              </a:rPr>
              <a:t>ы</a:t>
            </a:r>
            <a:r>
              <a:rPr lang="en-US" sz="2800" u="sng" kern="1200" dirty="0" err="1">
                <a:solidFill>
                  <a:srgbClr val="000000"/>
                </a:solidFill>
                <a:effectLst/>
                <a:latin typeface="Calibri" panose="020F0502020204030204" pitchFamily="34" charset="0"/>
                <a:ea typeface="PMingLiU" panose="02020500000000000000" pitchFamily="18" charset="-120"/>
                <a:cs typeface="+mn-cs"/>
              </a:rPr>
              <a:t>л’е</a:t>
            </a:r>
            <a:r>
              <a:rPr lang="en-US" sz="2800" kern="1200" dirty="0">
                <a:solidFill>
                  <a:srgbClr val="000000"/>
                </a:solidFill>
                <a:effectLst/>
                <a:latin typeface="Calibri" panose="020F0502020204030204" pitchFamily="34" charset="0"/>
                <a:ea typeface="PMingLiU" panose="02020500000000000000" pitchFamily="18" charset="-120"/>
                <a:cs typeface="+mn-cs"/>
              </a:rPr>
              <a:t>.</a:t>
            </a:r>
          </a:p>
          <a:p>
            <a:pPr marL="0" indent="0">
              <a:spcBef>
                <a:spcPts val="0"/>
              </a:spcBef>
              <a:buNone/>
            </a:pPr>
            <a:r>
              <a:rPr lang="en-US" dirty="0" err="1">
                <a:solidFill>
                  <a:srgbClr val="000000"/>
                </a:solidFill>
                <a:latin typeface="Calibri" panose="020F0502020204030204" pitchFamily="34" charset="0"/>
                <a:ea typeface="PMingLiU" panose="02020500000000000000" pitchFamily="18" charset="-120"/>
              </a:rPr>
              <a:t>Коч</a:t>
            </a:r>
            <a:r>
              <a:rPr lang="en-US" b="1" dirty="0" err="1">
                <a:solidFill>
                  <a:srgbClr val="000000"/>
                </a:solidFill>
                <a:latin typeface="Calibri" panose="020F0502020204030204" pitchFamily="34" charset="0"/>
                <a:ea typeface="PMingLiU" panose="02020500000000000000" pitchFamily="18" charset="-120"/>
              </a:rPr>
              <a:t>а</a:t>
            </a:r>
            <a:r>
              <a:rPr lang="en-US" dirty="0" err="1">
                <a:solidFill>
                  <a:srgbClr val="000000"/>
                </a:solidFill>
                <a:latin typeface="Calibri" panose="020F0502020204030204" pitchFamily="34" charset="0"/>
                <a:ea typeface="PMingLiU" panose="02020500000000000000" pitchFamily="18" charset="-120"/>
              </a:rPr>
              <a:t>м</a:t>
            </a:r>
            <a:r>
              <a:rPr lang="en-US" sz="2800" kern="1200" dirty="0">
                <a:solidFill>
                  <a:srgbClr val="000000"/>
                </a:solidFill>
                <a:effectLst/>
                <a:latin typeface="Calibri" panose="020F0502020204030204" pitchFamily="34" charset="0"/>
                <a:ea typeface="PMingLiU" panose="02020500000000000000" pitchFamily="18" charset="-120"/>
                <a:cs typeface="+mn-cs"/>
              </a:rPr>
              <a:t> </a:t>
            </a:r>
            <a:r>
              <a:rPr lang="en-US" dirty="0" err="1">
                <a:solidFill>
                  <a:srgbClr val="000000"/>
                </a:solidFill>
                <a:latin typeface="Calibri" panose="020F0502020204030204" pitchFamily="34" charset="0"/>
                <a:ea typeface="PMingLiU" panose="02020500000000000000" pitchFamily="18" charset="-120"/>
              </a:rPr>
              <a:t>из</a:t>
            </a:r>
            <a:r>
              <a:rPr lang="en-US" b="1" dirty="0" err="1">
                <a:solidFill>
                  <a:srgbClr val="000000"/>
                </a:solidFill>
                <a:latin typeface="Calibri" panose="020F0502020204030204" pitchFamily="34" charset="0"/>
                <a:ea typeface="PMingLiU" panose="02020500000000000000" pitchFamily="18" charset="-120"/>
              </a:rPr>
              <a:t>и</a:t>
            </a:r>
            <a:r>
              <a:rPr lang="en-US" dirty="0" err="1">
                <a:solidFill>
                  <a:srgbClr val="000000"/>
                </a:solidFill>
                <a:latin typeface="Calibri" panose="020F0502020204030204" pitchFamily="34" charset="0"/>
                <a:ea typeface="PMingLiU" panose="02020500000000000000" pitchFamily="18" charset="-120"/>
              </a:rPr>
              <a:t>ж</a:t>
            </a:r>
            <a:r>
              <a:rPr lang="en-US" b="1" dirty="0">
                <a:solidFill>
                  <a:srgbClr val="000000"/>
                </a:solidFill>
                <a:latin typeface="Calibri" panose="020F0502020204030204" pitchFamily="34" charset="0"/>
                <a:ea typeface="PMingLiU" panose="02020500000000000000" pitchFamily="18" charset="-120"/>
              </a:rPr>
              <a:t> </a:t>
            </a:r>
            <a:r>
              <a:rPr lang="en-US" sz="2800" kern="1200" dirty="0" err="1">
                <a:solidFill>
                  <a:srgbClr val="000000"/>
                </a:solidFill>
                <a:effectLst/>
                <a:latin typeface="Calibri" panose="020F0502020204030204" pitchFamily="34" charset="0"/>
                <a:ea typeface="PMingLiU" panose="02020500000000000000" pitchFamily="18" charset="-120"/>
                <a:cs typeface="+mn-cs"/>
              </a:rPr>
              <a:t>г</a:t>
            </a:r>
            <a:r>
              <a:rPr lang="en-US" sz="2800" b="1" kern="1200" dirty="0" err="1">
                <a:solidFill>
                  <a:srgbClr val="000000"/>
                </a:solidFill>
                <a:effectLst/>
                <a:latin typeface="Calibri" panose="020F0502020204030204" pitchFamily="34" charset="0"/>
                <a:ea typeface="PMingLiU" panose="02020500000000000000" pitchFamily="18" charset="-120"/>
                <a:cs typeface="+mn-cs"/>
              </a:rPr>
              <a:t>о</a:t>
            </a:r>
            <a:r>
              <a:rPr lang="en-US" sz="2800" kern="1200" dirty="0" err="1">
                <a:solidFill>
                  <a:srgbClr val="000000"/>
                </a:solidFill>
                <a:effectLst/>
                <a:latin typeface="Calibri" panose="020F0502020204030204" pitchFamily="34" charset="0"/>
                <a:ea typeface="PMingLiU" panose="02020500000000000000" pitchFamily="18" charset="-120"/>
                <a:cs typeface="+mn-cs"/>
              </a:rPr>
              <a:t>дым</a:t>
            </a:r>
            <a:r>
              <a:rPr lang="en-US" sz="2800" kern="1200" dirty="0">
                <a:solidFill>
                  <a:srgbClr val="000000"/>
                </a:solidFill>
                <a:effectLst/>
                <a:latin typeface="Calibri" panose="020F0502020204030204" pitchFamily="34" charset="0"/>
                <a:ea typeface="PMingLiU" panose="02020500000000000000" pitchFamily="18" charset="-120"/>
                <a:cs typeface="+mn-cs"/>
              </a:rPr>
              <a:t> </a:t>
            </a:r>
            <a:r>
              <a:rPr lang="en-US" sz="2800" kern="1200" dirty="0" err="1">
                <a:solidFill>
                  <a:srgbClr val="000000"/>
                </a:solidFill>
                <a:effectLst/>
                <a:latin typeface="Calibri" panose="020F0502020204030204" pitchFamily="34" charset="0"/>
                <a:ea typeface="PMingLiU" panose="02020500000000000000" pitchFamily="18" charset="-120"/>
                <a:cs typeface="+mn-cs"/>
              </a:rPr>
              <a:t>чодыр</a:t>
            </a:r>
            <a:r>
              <a:rPr lang="en-US" sz="2800" b="1" kern="1200" dirty="0" err="1">
                <a:solidFill>
                  <a:srgbClr val="000000"/>
                </a:solidFill>
                <a:effectLst/>
                <a:latin typeface="Calibri" panose="020F0502020204030204" pitchFamily="34" charset="0"/>
                <a:ea typeface="PMingLiU" panose="02020500000000000000" pitchFamily="18" charset="-120"/>
                <a:cs typeface="+mn-cs"/>
              </a:rPr>
              <a:t>а</a:t>
            </a:r>
            <a:r>
              <a:rPr lang="en-US" sz="2800" kern="1200" dirty="0" err="1">
                <a:solidFill>
                  <a:srgbClr val="000000"/>
                </a:solidFill>
                <a:effectLst/>
                <a:latin typeface="Calibri" panose="020F0502020204030204" pitchFamily="34" charset="0"/>
                <a:ea typeface="PMingLiU" panose="02020500000000000000" pitchFamily="18" charset="-120"/>
                <a:cs typeface="+mn-cs"/>
              </a:rPr>
              <a:t>ш</a:t>
            </a:r>
            <a:r>
              <a:rPr lang="en-US" sz="2800" kern="1200" dirty="0">
                <a:solidFill>
                  <a:srgbClr val="000000"/>
                </a:solidFill>
                <a:effectLst/>
                <a:latin typeface="Calibri" panose="020F0502020204030204" pitchFamily="34" charset="0"/>
                <a:ea typeface="PMingLiU" panose="02020500000000000000" pitchFamily="18" charset="-120"/>
                <a:cs typeface="+mn-cs"/>
              </a:rPr>
              <a:t> </a:t>
            </a:r>
            <a:r>
              <a:rPr lang="en-US" sz="2800" kern="1200" dirty="0" err="1">
                <a:solidFill>
                  <a:srgbClr val="000000"/>
                </a:solidFill>
                <a:effectLst/>
                <a:latin typeface="Calibri" panose="020F0502020204030204" pitchFamily="34" charset="0"/>
                <a:ea typeface="PMingLiU" panose="02020500000000000000" pitchFamily="18" charset="-120"/>
                <a:cs typeface="+mn-cs"/>
              </a:rPr>
              <a:t>кошт</a:t>
            </a:r>
            <a:r>
              <a:rPr lang="en-US" sz="2800" b="1" kern="1200" dirty="0" err="1">
                <a:solidFill>
                  <a:srgbClr val="000000"/>
                </a:solidFill>
                <a:effectLst/>
                <a:latin typeface="Calibri" panose="020F0502020204030204" pitchFamily="34" charset="0"/>
                <a:ea typeface="PMingLiU" panose="02020500000000000000" pitchFamily="18" charset="-120"/>
                <a:cs typeface="+mn-cs"/>
              </a:rPr>
              <a:t>а</a:t>
            </a:r>
            <a:r>
              <a:rPr lang="en-US" sz="2800" kern="1200" dirty="0" err="1">
                <a:solidFill>
                  <a:srgbClr val="000000"/>
                </a:solidFill>
                <a:effectLst/>
                <a:latin typeface="Calibri" panose="020F0502020204030204" pitchFamily="34" charset="0"/>
                <a:ea typeface="PMingLiU" panose="02020500000000000000" pitchFamily="18" charset="-120"/>
                <a:cs typeface="+mn-cs"/>
              </a:rPr>
              <a:t>ш</a:t>
            </a:r>
            <a:r>
              <a:rPr lang="en-US" sz="2800" kern="1200" dirty="0">
                <a:solidFill>
                  <a:srgbClr val="000000"/>
                </a:solidFill>
                <a:effectLst/>
                <a:latin typeface="Calibri" panose="020F0502020204030204" pitchFamily="34" charset="0"/>
                <a:ea typeface="PMingLiU" panose="02020500000000000000" pitchFamily="18" charset="-120"/>
                <a:cs typeface="+mn-cs"/>
              </a:rPr>
              <a:t> </a:t>
            </a:r>
            <a:r>
              <a:rPr lang="en-US" sz="2800" u="sng" kern="1200" dirty="0" err="1">
                <a:solidFill>
                  <a:srgbClr val="000000"/>
                </a:solidFill>
                <a:effectLst/>
                <a:latin typeface="Calibri" panose="020F0502020204030204" pitchFamily="34" charset="0"/>
                <a:ea typeface="PMingLiU" panose="02020500000000000000" pitchFamily="18" charset="-120"/>
                <a:cs typeface="+mn-cs"/>
              </a:rPr>
              <a:t>йӧрат</a:t>
            </a:r>
            <a:r>
              <a:rPr lang="en-US" sz="2800" b="1" u="sng" kern="1200" dirty="0" err="1">
                <a:solidFill>
                  <a:srgbClr val="000000"/>
                </a:solidFill>
                <a:effectLst/>
                <a:latin typeface="Calibri" panose="020F0502020204030204" pitchFamily="34" charset="0"/>
                <a:ea typeface="PMingLiU" panose="02020500000000000000" pitchFamily="18" charset="-120"/>
                <a:cs typeface="+mn-cs"/>
              </a:rPr>
              <a:t>а</a:t>
            </a:r>
            <a:r>
              <a:rPr lang="en-US" sz="2800" u="sng" kern="1200" dirty="0">
                <a:solidFill>
                  <a:srgbClr val="000000"/>
                </a:solidFill>
                <a:effectLst/>
                <a:latin typeface="Calibri" panose="020F0502020204030204" pitchFamily="34" charset="0"/>
                <a:ea typeface="PMingLiU" panose="02020500000000000000" pitchFamily="18" charset="-120"/>
                <a:cs typeface="+mn-cs"/>
              </a:rPr>
              <a:t> </a:t>
            </a:r>
            <a:r>
              <a:rPr lang="en-US" u="sng" dirty="0" err="1">
                <a:solidFill>
                  <a:srgbClr val="000000"/>
                </a:solidFill>
                <a:latin typeface="Calibri" panose="020F0502020204030204" pitchFamily="34" charset="0"/>
                <a:ea typeface="PMingLiU" panose="02020500000000000000" pitchFamily="18" charset="-120"/>
              </a:rPr>
              <a:t>улм</a:t>
            </a:r>
            <a:r>
              <a:rPr lang="en-US" b="1" u="sng" dirty="0" err="1">
                <a:solidFill>
                  <a:srgbClr val="000000"/>
                </a:solidFill>
                <a:latin typeface="Calibri" panose="020F0502020204030204" pitchFamily="34" charset="0"/>
                <a:ea typeface="PMingLiU" panose="02020500000000000000" pitchFamily="18" charset="-120"/>
              </a:rPr>
              <a:t>а</a:t>
            </a:r>
            <a:r>
              <a:rPr lang="en-US" u="sng" dirty="0" err="1">
                <a:solidFill>
                  <a:srgbClr val="000000"/>
                </a:solidFill>
                <a:latin typeface="Calibri" panose="020F0502020204030204" pitchFamily="34" charset="0"/>
                <a:ea typeface="PMingLiU" panose="02020500000000000000" pitchFamily="18" charset="-120"/>
              </a:rPr>
              <a:t>ш</a:t>
            </a:r>
            <a:r>
              <a:rPr lang="en-US" sz="2800" kern="1200" dirty="0">
                <a:solidFill>
                  <a:srgbClr val="000000"/>
                </a:solidFill>
                <a:effectLst/>
                <a:latin typeface="Calibri" panose="020F0502020204030204" pitchFamily="34" charset="0"/>
                <a:ea typeface="PMingLiU" panose="02020500000000000000" pitchFamily="18" charset="-120"/>
                <a:cs typeface="+mn-cs"/>
              </a:rPr>
              <a:t>.</a:t>
            </a:r>
            <a:endParaRPr lang="en-GB" dirty="0">
              <a:effectLst/>
            </a:endParaRPr>
          </a:p>
          <a:p>
            <a:pPr marL="0" indent="0" rtl="0" eaLnBrk="1" latinLnBrk="0" hangingPunct="1">
              <a:spcBef>
                <a:spcPts val="0"/>
              </a:spcBef>
              <a:spcAft>
                <a:spcPts val="0"/>
              </a:spcAft>
              <a:buNone/>
            </a:pPr>
            <a:endParaRPr lang="en-GB" dirty="0">
              <a:effectLst/>
            </a:endParaRPr>
          </a:p>
          <a:p>
            <a:pPr marL="0" indent="0">
              <a:buNone/>
            </a:pPr>
            <a:endParaRPr lang="de-AT" dirty="0"/>
          </a:p>
        </p:txBody>
      </p:sp>
      <p:sp>
        <p:nvSpPr>
          <p:cNvPr id="4" name="Footer Placeholder 3">
            <a:extLst>
              <a:ext uri="{FF2B5EF4-FFF2-40B4-BE49-F238E27FC236}">
                <a16:creationId xmlns:a16="http://schemas.microsoft.com/office/drawing/2014/main" id="{3ADBF57C-6FB9-426C-8AD3-8EA980BF80BA}"/>
              </a:ext>
            </a:extLst>
          </p:cNvPr>
          <p:cNvSpPr>
            <a:spLocks noGrp="1"/>
          </p:cNvSpPr>
          <p:nvPr>
            <p:ph type="ftr" sz="quarter" idx="11"/>
          </p:nvPr>
        </p:nvSpPr>
        <p:spPr/>
        <p:txBody>
          <a:bodyPr/>
          <a:lstStyle/>
          <a:p>
            <a:r>
              <a:rPr lang="en-US"/>
              <a:t>COPIUS – Introduction to Mari – Chapter 19</a:t>
            </a:r>
            <a:endParaRPr lang="en-GB"/>
          </a:p>
        </p:txBody>
      </p:sp>
      <p:sp>
        <p:nvSpPr>
          <p:cNvPr id="5" name="Slide Number Placeholder 4">
            <a:extLst>
              <a:ext uri="{FF2B5EF4-FFF2-40B4-BE49-F238E27FC236}">
                <a16:creationId xmlns:a16="http://schemas.microsoft.com/office/drawing/2014/main" id="{4B6CB72D-5C56-46AD-8E61-460817433D84}"/>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8" name="Content Placeholder 2">
            <a:extLst>
              <a:ext uri="{FF2B5EF4-FFF2-40B4-BE49-F238E27FC236}">
                <a16:creationId xmlns:a16="http://schemas.microsoft.com/office/drawing/2014/main" id="{6BE996DB-0049-4A99-A9D2-2B53F1C98997}"/>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a:latin typeface="Calibri" panose="020F0502020204030204" pitchFamily="34" charset="0"/>
                <a:ea typeface="Times New Roman" panose="02020603050405020304" pitchFamily="18" charset="0"/>
                <a:cs typeface="Calibri" panose="020F0502020204030204" pitchFamily="34" charset="0"/>
              </a:rPr>
              <a:t>5. Compound past tense </a:t>
            </a:r>
            <a:r>
              <a:rPr lang="de-AT" sz="3600" u="sng">
                <a:latin typeface="Calibri" panose="020F0502020204030204" pitchFamily="34" charset="0"/>
                <a:ea typeface="Times New Roman" panose="02020603050405020304" pitchFamily="18" charset="0"/>
                <a:cs typeface="Calibri" panose="020F0502020204030204" pitchFamily="34" charset="0"/>
              </a:rPr>
              <a:t>II</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995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91DB64B-53F8-4247-BB78-F71AABA71802}"/>
              </a:ext>
            </a:extLst>
          </p:cNvPr>
          <p:cNvGraphicFramePr>
            <a:graphicFrameLocks noGrp="1"/>
          </p:cNvGraphicFramePr>
          <p:nvPr>
            <p:extLst>
              <p:ext uri="{D42A27DB-BD31-4B8C-83A1-F6EECF244321}">
                <p14:modId xmlns:p14="http://schemas.microsoft.com/office/powerpoint/2010/main" val="3602691700"/>
              </p:ext>
            </p:extLst>
          </p:nvPr>
        </p:nvGraphicFramePr>
        <p:xfrm>
          <a:off x="1427797" y="2969674"/>
          <a:ext cx="7484383" cy="2190867"/>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a:txBody>
                    <a:bodyPr/>
                    <a:lstStyle/>
                    <a:p>
                      <a:pPr algn="ctr">
                        <a:lnSpc>
                          <a:spcPct val="107000"/>
                        </a:lnSpc>
                      </a:pP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just">
                        <a:lnSpc>
                          <a:spcPct val="107000"/>
                        </a:lnSpc>
                      </a:pPr>
                      <a:r>
                        <a:rPr lang="de-AT" sz="1800" b="1" dirty="0">
                          <a:effectLst/>
                          <a:latin typeface="Calibri" panose="020F0502020204030204" pitchFamily="34" charset="0"/>
                          <a:ea typeface="PMingLiU" panose="02020500000000000000" pitchFamily="18" charset="-120"/>
                          <a:cs typeface="Lucida Grande"/>
                        </a:rPr>
                        <a:t>Compound past tense I</a:t>
                      </a:r>
                      <a:endParaRPr lang="en-GB" sz="1800" b="1" dirty="0">
                        <a:effectLst/>
                        <a:latin typeface="Calibri" panose="020F0502020204030204" pitchFamily="34" charset="0"/>
                        <a:ea typeface="PMingLiU" panose="02020500000000000000" pitchFamily="18" charset="-120"/>
                        <a:cs typeface="Lucida Grande"/>
                      </a:endParaRPr>
                    </a:p>
                  </a:txBody>
                  <a:tcPr marL="68580" marR="68580" marT="0" marB="0">
                    <a:lnT w="12700" cap="flat" cmpd="sng" algn="ctr">
                      <a:noFill/>
                      <a:prstDash val="solid"/>
                      <a:round/>
                      <a:headEnd type="none" w="med" len="med"/>
                      <a:tailEnd type="none" w="med" len="med"/>
                    </a:lnT>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de-AT" sz="1800" b="1" dirty="0">
                          <a:effectLst/>
                          <a:latin typeface="Calibri" panose="020F0502020204030204" pitchFamily="34" charset="0"/>
                          <a:ea typeface="PMingLiU" panose="02020500000000000000" pitchFamily="18" charset="-120"/>
                          <a:cs typeface="Lucida Grande"/>
                        </a:rPr>
                        <a:t>Compound past tense I</a:t>
                      </a:r>
                      <a:r>
                        <a:rPr lang="en-GB" sz="1800" b="1" dirty="0">
                          <a:effectLst/>
                          <a:latin typeface="Calibri" panose="020F0502020204030204" pitchFamily="34" charset="0"/>
                          <a:ea typeface="PMingLiU" panose="02020500000000000000" pitchFamily="18" charset="-120"/>
                          <a:cs typeface="Lucida Grande"/>
                        </a:rPr>
                        <a:t>I</a:t>
                      </a: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099127212"/>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B w="12700" cap="flat" cmpd="sng" algn="ctr">
                      <a:noFill/>
                      <a:prstDash val="solid"/>
                      <a:round/>
                      <a:headEnd type="none" w="med" len="med"/>
                      <a:tailEnd type="none" w="med" len="med"/>
                    </a:lnB>
                  </a:tcPr>
                </a:tc>
                <a:tc>
                  <a:txBody>
                    <a:bodyPr/>
                    <a:lstStyle/>
                    <a:p>
                      <a:pPr algn="just">
                        <a:lnSpc>
                          <a:spcPct val="107000"/>
                        </a:lnSpc>
                      </a:pP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
        <p:nvSpPr>
          <p:cNvPr id="3" name="Content Placeholder 2">
            <a:extLst>
              <a:ext uri="{FF2B5EF4-FFF2-40B4-BE49-F238E27FC236}">
                <a16:creationId xmlns:a16="http://schemas.microsoft.com/office/drawing/2014/main" id="{3706828A-565E-4043-8400-1E4D1EBF9A39}"/>
              </a:ext>
            </a:extLst>
          </p:cNvPr>
          <p:cNvSpPr>
            <a:spLocks noGrp="1"/>
          </p:cNvSpPr>
          <p:nvPr>
            <p:ph idx="1"/>
          </p:nvPr>
        </p:nvSpPr>
        <p:spPr/>
        <p:txBody>
          <a:bodyPr/>
          <a:lstStyle/>
          <a:p>
            <a:pPr marL="0" indent="0">
              <a:buNone/>
            </a:pPr>
            <a:r>
              <a:rPr lang="de-AT" dirty="0"/>
              <a:t>Corpus (positive only):</a:t>
            </a:r>
            <a:endParaRPr lang="en-GB" dirty="0"/>
          </a:p>
        </p:txBody>
      </p:sp>
      <p:sp>
        <p:nvSpPr>
          <p:cNvPr id="4" name="Footer Placeholder 3">
            <a:extLst>
              <a:ext uri="{FF2B5EF4-FFF2-40B4-BE49-F238E27FC236}">
                <a16:creationId xmlns:a16="http://schemas.microsoft.com/office/drawing/2014/main" id="{F9724F37-F314-445A-AC56-4910810E462E}"/>
              </a:ext>
            </a:extLst>
          </p:cNvPr>
          <p:cNvSpPr>
            <a:spLocks noGrp="1"/>
          </p:cNvSpPr>
          <p:nvPr>
            <p:ph type="ftr" sz="quarter" idx="11"/>
          </p:nvPr>
        </p:nvSpPr>
        <p:spPr/>
        <p:txBody>
          <a:bodyPr/>
          <a:lstStyle/>
          <a:p>
            <a:r>
              <a:rPr lang="en-US"/>
              <a:t>COPIUS – Introduction to Mari – Chapter 19</a:t>
            </a:r>
            <a:endParaRPr lang="en-GB"/>
          </a:p>
        </p:txBody>
      </p:sp>
      <p:sp>
        <p:nvSpPr>
          <p:cNvPr id="5" name="Slide Number Placeholder 4">
            <a:extLst>
              <a:ext uri="{FF2B5EF4-FFF2-40B4-BE49-F238E27FC236}">
                <a16:creationId xmlns:a16="http://schemas.microsoft.com/office/drawing/2014/main" id="{E2F247A5-0A66-4E59-A2F8-D780F3FE96A1}"/>
              </a:ext>
            </a:extLst>
          </p:cNvPr>
          <p:cNvSpPr>
            <a:spLocks noGrp="1"/>
          </p:cNvSpPr>
          <p:nvPr>
            <p:ph type="sldNum" sz="quarter" idx="12"/>
          </p:nvPr>
        </p:nvSpPr>
        <p:spPr/>
        <p:txBody>
          <a:bodyPr/>
          <a:lstStyle/>
          <a:p>
            <a:fld id="{055DE2CD-379D-4002-80ED-F7724F598CF3}" type="slidenum">
              <a:rPr lang="en-GB" smtClean="0"/>
              <a:t>16</a:t>
            </a:fld>
            <a:endParaRPr lang="en-GB"/>
          </a:p>
        </p:txBody>
      </p:sp>
      <p:graphicFrame>
        <p:nvGraphicFramePr>
          <p:cNvPr id="6" name="Table 5">
            <a:extLst>
              <a:ext uri="{FF2B5EF4-FFF2-40B4-BE49-F238E27FC236}">
                <a16:creationId xmlns:a16="http://schemas.microsoft.com/office/drawing/2014/main" id="{4528832B-0242-43FB-8C3D-F726A7127F4A}"/>
              </a:ext>
            </a:extLst>
          </p:cNvPr>
          <p:cNvGraphicFramePr>
            <a:graphicFrameLocks noGrp="1"/>
          </p:cNvGraphicFramePr>
          <p:nvPr>
            <p:extLst>
              <p:ext uri="{D42A27DB-BD31-4B8C-83A1-F6EECF244321}">
                <p14:modId xmlns:p14="http://schemas.microsoft.com/office/powerpoint/2010/main" val="3751686523"/>
              </p:ext>
            </p:extLst>
          </p:nvPr>
        </p:nvGraphicFramePr>
        <p:xfrm>
          <a:off x="1427797" y="2969675"/>
          <a:ext cx="7484383" cy="2190867"/>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a:txBody>
                    <a:bodyPr/>
                    <a:lstStyle/>
                    <a:p>
                      <a:pPr algn="ctr">
                        <a:lnSpc>
                          <a:spcPct val="107000"/>
                        </a:lnSpc>
                      </a:pP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just">
                        <a:lnSpc>
                          <a:spcPct val="107000"/>
                        </a:lnSpc>
                      </a:pPr>
                      <a:r>
                        <a:rPr lang="de-AT" sz="1800" b="1" dirty="0">
                          <a:effectLst/>
                          <a:latin typeface="Calibri" panose="020F0502020204030204" pitchFamily="34" charset="0"/>
                          <a:ea typeface="PMingLiU" panose="02020500000000000000" pitchFamily="18" charset="-120"/>
                          <a:cs typeface="Lucida Grande"/>
                        </a:rPr>
                        <a:t>Compound past tense I</a:t>
                      </a:r>
                      <a:endParaRPr lang="en-GB" sz="1800" b="1" dirty="0">
                        <a:effectLst/>
                        <a:latin typeface="Calibri" panose="020F0502020204030204" pitchFamily="34" charset="0"/>
                        <a:ea typeface="PMingLiU" panose="02020500000000000000" pitchFamily="18" charset="-120"/>
                        <a:cs typeface="Lucida Grande"/>
                      </a:endParaRPr>
                    </a:p>
                  </a:txBody>
                  <a:tcPr marL="68580" marR="68580" marT="0" marB="0">
                    <a:lnT w="12700" cap="flat" cmpd="sng" algn="ctr">
                      <a:noFill/>
                      <a:prstDash val="solid"/>
                      <a:round/>
                      <a:headEnd type="none" w="med" len="med"/>
                      <a:tailEnd type="none" w="med" len="med"/>
                    </a:lnT>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de-AT" sz="1800" b="1" dirty="0">
                          <a:effectLst/>
                          <a:latin typeface="Calibri" panose="020F0502020204030204" pitchFamily="34" charset="0"/>
                          <a:ea typeface="PMingLiU" panose="02020500000000000000" pitchFamily="18" charset="-120"/>
                          <a:cs typeface="Lucida Grande"/>
                        </a:rPr>
                        <a:t>Compound past tense I</a:t>
                      </a:r>
                      <a:r>
                        <a:rPr lang="en-GB" sz="1800" b="1" dirty="0">
                          <a:effectLst/>
                          <a:latin typeface="Calibri" panose="020F0502020204030204" pitchFamily="34" charset="0"/>
                          <a:ea typeface="PMingLiU" panose="02020500000000000000" pitchFamily="18" charset="-120"/>
                          <a:cs typeface="Lucida Grande"/>
                        </a:rPr>
                        <a:t>I</a:t>
                      </a: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099127212"/>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de-AT" sz="1800" dirty="0">
                          <a:effectLst/>
                          <a:latin typeface="Courier New" panose="02070309020205020404" pitchFamily="49" charset="0"/>
                          <a:ea typeface="PMingLiU" panose="02020500000000000000" pitchFamily="18" charset="-120"/>
                          <a:cs typeface="Courier New" panose="02070309020205020404" pitchFamily="49" charset="0"/>
                        </a:rPr>
                        <a:t> 7 101</a:t>
                      </a: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tc>
                <a:tc>
                  <a:txBody>
                    <a:bodyPr/>
                    <a:lstStyle/>
                    <a:p>
                      <a:pPr algn="just">
                        <a:lnSpc>
                          <a:spcPct val="107000"/>
                        </a:lnSpc>
                      </a:pPr>
                      <a:r>
                        <a:rPr lang="mi-NZ" sz="1800" dirty="0">
                          <a:solidFill>
                            <a:srgbClr val="FF0000"/>
                          </a:solidFill>
                          <a:effectLst/>
                          <a:latin typeface="Courier New" panose="02070309020205020404" pitchFamily="49" charset="0"/>
                          <a:ea typeface="PMingLiU" panose="02020500000000000000" pitchFamily="18" charset="-120"/>
                          <a:cs typeface="Courier New" panose="02070309020205020404" pitchFamily="49" charset="0"/>
                        </a:rPr>
                        <a:t>   159</a:t>
                      </a:r>
                      <a:endParaRPr lang="en-GB" sz="1800" dirty="0">
                        <a:solidFill>
                          <a:srgbClr val="FF0000"/>
                        </a:solidFill>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2Sg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de-AT" sz="1800" dirty="0">
                          <a:effectLst/>
                          <a:latin typeface="Courier New" panose="02070309020205020404" pitchFamily="49" charset="0"/>
                          <a:ea typeface="PMingLiU" panose="02020500000000000000" pitchFamily="18" charset="-120"/>
                          <a:cs typeface="Courier New" panose="02070309020205020404" pitchFamily="49" charset="0"/>
                        </a:rPr>
                        <a:t> 1 626</a:t>
                      </a: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tc>
                <a:tc>
                  <a:txBody>
                    <a:bodyPr/>
                    <a:lstStyle/>
                    <a:p>
                      <a:pPr algn="just">
                        <a:lnSpc>
                          <a:spcPct val="107000"/>
                        </a:lnSpc>
                      </a:pPr>
                      <a:r>
                        <a:rPr lang="de-AT" sz="1800" dirty="0">
                          <a:effectLst/>
                          <a:latin typeface="Courier New" panose="02070309020205020404" pitchFamily="49" charset="0"/>
                          <a:ea typeface="PMingLiU" panose="02020500000000000000" pitchFamily="18" charset="-120"/>
                          <a:cs typeface="Courier New" panose="02070309020205020404" pitchFamily="49" charset="0"/>
                        </a:rPr>
                        <a:t>   295</a:t>
                      </a: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de-AT" sz="1800" dirty="0">
                          <a:effectLst/>
                          <a:latin typeface="Courier New" panose="02070309020205020404" pitchFamily="49" charset="0"/>
                          <a:ea typeface="PMingLiU" panose="02020500000000000000" pitchFamily="18" charset="-120"/>
                          <a:cs typeface="Courier New" panose="02070309020205020404" pitchFamily="49" charset="0"/>
                        </a:rPr>
                        <a:t>13 629</a:t>
                      </a: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tc>
                <a:tc>
                  <a:txBody>
                    <a:bodyPr/>
                    <a:lstStyle/>
                    <a:p>
                      <a:pPr algn="just">
                        <a:lnSpc>
                          <a:spcPct val="107000"/>
                        </a:lnSpc>
                      </a:pPr>
                      <a:r>
                        <a:rPr lang="de-AT" sz="1800" dirty="0">
                          <a:effectLst/>
                          <a:latin typeface="Courier New" panose="02070309020205020404" pitchFamily="49" charset="0"/>
                          <a:ea typeface="PMingLiU" panose="02020500000000000000" pitchFamily="18" charset="-120"/>
                          <a:cs typeface="Courier New" panose="02070309020205020404" pitchFamily="49" charset="0"/>
                        </a:rPr>
                        <a:t> 1 748</a:t>
                      </a: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de-AT" sz="1800" dirty="0">
                          <a:effectLst/>
                          <a:latin typeface="Courier New" panose="02070309020205020404" pitchFamily="49" charset="0"/>
                          <a:ea typeface="PMingLiU" panose="02020500000000000000" pitchFamily="18" charset="-120"/>
                          <a:cs typeface="Courier New" panose="02070309020205020404" pitchFamily="49" charset="0"/>
                        </a:rPr>
                        <a:t> 2 567</a:t>
                      </a: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tc>
                <a:tc>
                  <a:txBody>
                    <a:bodyPr/>
                    <a:lstStyle/>
                    <a:p>
                      <a:pPr algn="just">
                        <a:lnSpc>
                          <a:spcPct val="107000"/>
                        </a:lnSpc>
                      </a:pPr>
                      <a:r>
                        <a:rPr lang="mi-NZ" sz="1800" dirty="0">
                          <a:solidFill>
                            <a:srgbClr val="FF0000"/>
                          </a:solidFill>
                          <a:effectLst/>
                          <a:latin typeface="Courier New" panose="02070309020205020404" pitchFamily="49" charset="0"/>
                          <a:ea typeface="PMingLiU" panose="02020500000000000000" pitchFamily="18" charset="-120"/>
                          <a:cs typeface="Courier New" panose="02070309020205020404" pitchFamily="49" charset="0"/>
                        </a:rPr>
                        <a:t>    94</a:t>
                      </a:r>
                      <a:endParaRPr lang="en-GB" sz="1800" dirty="0">
                        <a:solidFill>
                          <a:srgbClr val="FF0000"/>
                        </a:solidFill>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de-AT" sz="1800" dirty="0">
                          <a:effectLst/>
                          <a:latin typeface="Courier New" panose="02070309020205020404" pitchFamily="49" charset="0"/>
                          <a:ea typeface="PMingLiU" panose="02020500000000000000" pitchFamily="18" charset="-120"/>
                          <a:cs typeface="Courier New" panose="02070309020205020404" pitchFamily="49" charset="0"/>
                        </a:rPr>
                        <a:t>   821</a:t>
                      </a: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tc>
                <a:tc>
                  <a:txBody>
                    <a:bodyPr/>
                    <a:lstStyle/>
                    <a:p>
                      <a:pPr algn="just">
                        <a:lnSpc>
                          <a:spcPct val="107000"/>
                        </a:lnSpc>
                      </a:pPr>
                      <a:r>
                        <a:rPr lang="mi-NZ" sz="1800" dirty="0">
                          <a:effectLst/>
                          <a:latin typeface="Courier New" panose="02070309020205020404" pitchFamily="49" charset="0"/>
                          <a:ea typeface="PMingLiU" panose="02020500000000000000" pitchFamily="18" charset="-120"/>
                          <a:cs typeface="Courier New" panose="02070309020205020404" pitchFamily="49" charset="0"/>
                        </a:rPr>
                        <a:t>   148</a:t>
                      </a: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lnSpc>
                          <a:spcPct val="107000"/>
                        </a:lnSpc>
                      </a:pPr>
                      <a:r>
                        <a:rPr lang="de-AT" sz="1800" dirty="0">
                          <a:effectLst/>
                          <a:latin typeface="Courier New" panose="02070309020205020404" pitchFamily="49" charset="0"/>
                          <a:ea typeface="PMingLiU" panose="02020500000000000000" pitchFamily="18" charset="-120"/>
                          <a:cs typeface="Courier New" panose="02070309020205020404" pitchFamily="49" charset="0"/>
                        </a:rPr>
                        <a:t> 3 821</a:t>
                      </a: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B w="12700" cap="flat" cmpd="sng" algn="ctr">
                      <a:noFill/>
                      <a:prstDash val="solid"/>
                      <a:round/>
                      <a:headEnd type="none" w="med" len="med"/>
                      <a:tailEnd type="none" w="med" len="med"/>
                    </a:lnB>
                  </a:tcPr>
                </a:tc>
                <a:tc>
                  <a:txBody>
                    <a:bodyPr/>
                    <a:lstStyle/>
                    <a:p>
                      <a:pPr algn="just">
                        <a:lnSpc>
                          <a:spcPct val="107000"/>
                        </a:lnSpc>
                      </a:pPr>
                      <a:r>
                        <a:rPr lang="mi-NZ" sz="1800" dirty="0">
                          <a:effectLst/>
                          <a:latin typeface="Courier New" panose="02070309020205020404" pitchFamily="49" charset="0"/>
                          <a:ea typeface="PMingLiU" panose="02020500000000000000" pitchFamily="18" charset="-120"/>
                          <a:cs typeface="Courier New" panose="02070309020205020404" pitchFamily="49" charset="0"/>
                        </a:rPr>
                        <a:t>   893</a:t>
                      </a:r>
                      <a:endParaRPr lang="en-GB" sz="1800" dirty="0">
                        <a:effectLst/>
                        <a:latin typeface="Courier New" panose="02070309020205020404" pitchFamily="49" charset="0"/>
                        <a:ea typeface="PMingLiU" panose="02020500000000000000" pitchFamily="18" charset="-120"/>
                        <a:cs typeface="Courier New" panose="02070309020205020404" pitchFamily="49" charset="0"/>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
        <p:nvSpPr>
          <p:cNvPr id="10" name="Content Placeholder 2">
            <a:extLst>
              <a:ext uri="{FF2B5EF4-FFF2-40B4-BE49-F238E27FC236}">
                <a16:creationId xmlns:a16="http://schemas.microsoft.com/office/drawing/2014/main" id="{FB9C1016-7FEF-4F93-88D1-B5019DEC5464}"/>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Compound past tense </a:t>
            </a:r>
            <a:r>
              <a:rPr lang="de-AT" sz="3600" u="sng" dirty="0">
                <a:latin typeface="Calibri" panose="020F0502020204030204" pitchFamily="34" charset="0"/>
                <a:ea typeface="Times New Roman" panose="02020603050405020304" pitchFamily="18" charset="0"/>
                <a:cs typeface="Calibri" panose="020F0502020204030204" pitchFamily="34" charset="0"/>
              </a:rPr>
              <a:t>II</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9316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6828A-565E-4043-8400-1E4D1EBF9A39}"/>
              </a:ext>
            </a:extLst>
          </p:cNvPr>
          <p:cNvSpPr>
            <a:spLocks noGrp="1"/>
          </p:cNvSpPr>
          <p:nvPr>
            <p:ph idx="1"/>
          </p:nvPr>
        </p:nvSpPr>
        <p:spPr/>
        <p:txBody>
          <a:bodyPr/>
          <a:lstStyle/>
          <a:p>
            <a:pPr marL="0" indent="0">
              <a:buNone/>
            </a:pPr>
            <a:r>
              <a:rPr lang="de-AT" dirty="0"/>
              <a:t>Corpus:</a:t>
            </a:r>
          </a:p>
          <a:p>
            <a:pPr marL="0" indent="0">
              <a:buNone/>
            </a:pPr>
            <a:endParaRPr lang="de-AT" dirty="0"/>
          </a:p>
          <a:p>
            <a:pPr marL="0" indent="0">
              <a:buNone/>
            </a:pPr>
            <a:r>
              <a:rPr lang="ru-RU" dirty="0"/>
              <a:t>Илен</a:t>
            </a:r>
            <a:r>
              <a:rPr lang="ru-RU" b="1" dirty="0"/>
              <a:t>а</a:t>
            </a:r>
            <a:r>
              <a:rPr lang="ru-RU" dirty="0"/>
              <a:t>т</a:t>
            </a:r>
            <a:r>
              <a:rPr lang="mi-NZ" dirty="0"/>
              <a:t> </a:t>
            </a:r>
            <a:r>
              <a:rPr lang="ru-RU" dirty="0"/>
              <a:t>керт</a:t>
            </a:r>
            <a:r>
              <a:rPr lang="ru-RU" b="1" dirty="0"/>
              <a:t>а</a:t>
            </a:r>
            <a:r>
              <a:rPr lang="ru-RU" dirty="0"/>
              <a:t>м улм</a:t>
            </a:r>
            <a:r>
              <a:rPr lang="ru-RU" b="1" dirty="0"/>
              <a:t>а</a:t>
            </a:r>
            <a:r>
              <a:rPr lang="ru-RU" dirty="0"/>
              <a:t>ш</a:t>
            </a:r>
            <a:r>
              <a:rPr lang="mi-NZ" dirty="0"/>
              <a:t> т</a:t>
            </a:r>
            <a:r>
              <a:rPr lang="ru-RU" dirty="0"/>
              <a:t>ый деч</a:t>
            </a:r>
            <a:r>
              <a:rPr lang="ru-RU" b="1" dirty="0"/>
              <a:t>е</a:t>
            </a:r>
            <a:r>
              <a:rPr lang="ru-RU" dirty="0"/>
              <a:t>т посн</a:t>
            </a:r>
            <a:r>
              <a:rPr lang="ru-RU" b="1" dirty="0"/>
              <a:t>а</a:t>
            </a:r>
            <a:r>
              <a:rPr lang="ru-RU" dirty="0"/>
              <a:t>.</a:t>
            </a:r>
            <a:endParaRPr lang="mi-NZ" dirty="0"/>
          </a:p>
          <a:p>
            <a:pPr marL="0" indent="0">
              <a:buNone/>
            </a:pPr>
            <a:r>
              <a:rPr lang="mi-NZ" dirty="0"/>
              <a:t>М</a:t>
            </a:r>
            <a:r>
              <a:rPr lang="ru-RU" dirty="0"/>
              <a:t>ог</a:t>
            </a:r>
            <a:r>
              <a:rPr lang="ru-RU" b="1" dirty="0"/>
              <a:t>а</a:t>
            </a:r>
            <a:r>
              <a:rPr lang="ru-RU" dirty="0"/>
              <a:t>й</a:t>
            </a:r>
            <a:r>
              <a:rPr lang="mi-NZ" dirty="0"/>
              <a:t> </a:t>
            </a:r>
            <a:r>
              <a:rPr lang="ru-RU" dirty="0"/>
              <a:t>мый</a:t>
            </a:r>
            <a:r>
              <a:rPr lang="mi-NZ" dirty="0"/>
              <a:t> </a:t>
            </a:r>
            <a:r>
              <a:rPr lang="ru-RU" dirty="0"/>
              <a:t>ул</a:t>
            </a:r>
            <a:r>
              <a:rPr lang="ru-RU" b="1" dirty="0"/>
              <a:t>а</a:t>
            </a:r>
            <a:r>
              <a:rPr lang="ru-RU" dirty="0"/>
              <a:t>м</a:t>
            </a:r>
            <a:r>
              <a:rPr lang="mi-NZ" dirty="0"/>
              <a:t> </a:t>
            </a:r>
            <a:r>
              <a:rPr lang="ru-RU" dirty="0"/>
              <a:t>улм</a:t>
            </a:r>
            <a:r>
              <a:rPr lang="ru-RU" b="1" dirty="0"/>
              <a:t>а</a:t>
            </a:r>
            <a:r>
              <a:rPr lang="ru-RU" dirty="0"/>
              <a:t>ш	! </a:t>
            </a:r>
            <a:endParaRPr lang="en-GB" dirty="0"/>
          </a:p>
        </p:txBody>
      </p:sp>
      <p:sp>
        <p:nvSpPr>
          <p:cNvPr id="4" name="Footer Placeholder 3">
            <a:extLst>
              <a:ext uri="{FF2B5EF4-FFF2-40B4-BE49-F238E27FC236}">
                <a16:creationId xmlns:a16="http://schemas.microsoft.com/office/drawing/2014/main" id="{F9724F37-F314-445A-AC56-4910810E462E}"/>
              </a:ext>
            </a:extLst>
          </p:cNvPr>
          <p:cNvSpPr>
            <a:spLocks noGrp="1"/>
          </p:cNvSpPr>
          <p:nvPr>
            <p:ph type="ftr" sz="quarter" idx="11"/>
          </p:nvPr>
        </p:nvSpPr>
        <p:spPr/>
        <p:txBody>
          <a:bodyPr/>
          <a:lstStyle/>
          <a:p>
            <a:r>
              <a:rPr lang="en-US"/>
              <a:t>COPIUS – Introduction to Mari – Chapter 19</a:t>
            </a:r>
            <a:endParaRPr lang="en-GB"/>
          </a:p>
        </p:txBody>
      </p:sp>
      <p:sp>
        <p:nvSpPr>
          <p:cNvPr id="5" name="Slide Number Placeholder 4">
            <a:extLst>
              <a:ext uri="{FF2B5EF4-FFF2-40B4-BE49-F238E27FC236}">
                <a16:creationId xmlns:a16="http://schemas.microsoft.com/office/drawing/2014/main" id="{E2F247A5-0A66-4E59-A2F8-D780F3FE96A1}"/>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10" name="Content Placeholder 2">
            <a:extLst>
              <a:ext uri="{FF2B5EF4-FFF2-40B4-BE49-F238E27FC236}">
                <a16:creationId xmlns:a16="http://schemas.microsoft.com/office/drawing/2014/main" id="{EF6133FC-1081-44D5-9695-A90B8E47BC81}"/>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Compound past tense </a:t>
            </a:r>
            <a:r>
              <a:rPr lang="de-AT" sz="3600" u="sng" dirty="0">
                <a:latin typeface="Calibri" panose="020F0502020204030204" pitchFamily="34" charset="0"/>
                <a:ea typeface="Times New Roman" panose="02020603050405020304" pitchFamily="18" charset="0"/>
                <a:cs typeface="Calibri" panose="020F0502020204030204" pitchFamily="34" charset="0"/>
              </a:rPr>
              <a:t>II</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1799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51910752"/>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Participle in ‑</a:t>
                      </a:r>
                      <a:r>
                        <a:rPr lang="de-AT" sz="2000" b="1" i="1"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mi-NZ" sz="2000" b="1" i="1" u="none" strike="noStrike" dirty="0">
                          <a:effectLst/>
                          <a:latin typeface="Calibri" panose="020F0502020204030204" pitchFamily="34" charset="0"/>
                          <a:ea typeface="PMingLiU" panose="02020500000000000000" pitchFamily="18" charset="-120"/>
                          <a:cs typeface="Calibri" panose="020F0502020204030204" pitchFamily="34" charset="0"/>
                        </a:rPr>
                        <a:t>аш</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шич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лек</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пуры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Future-</a:t>
            </a:r>
            <a:r>
              <a:rPr lang="en-US" sz="3600" u="sng" dirty="0" err="1">
                <a:effectLst/>
                <a:latin typeface="Calibri" panose="020F0502020204030204" pitchFamily="34" charset="0"/>
                <a:ea typeface="Times New Roman" panose="02020603050405020304" pitchFamily="18" charset="0"/>
                <a:cs typeface="Calibri" panose="020F0502020204030204" pitchFamily="34" charset="0"/>
              </a:rPr>
              <a:t>necessitive</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participle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аш</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dirty="0"/>
          </a:p>
        </p:txBody>
      </p:sp>
      <p:sp>
        <p:nvSpPr>
          <p:cNvPr id="8" name="Rectangle 7">
            <a:extLst>
              <a:ext uri="{FF2B5EF4-FFF2-40B4-BE49-F238E27FC236}">
                <a16:creationId xmlns:a16="http://schemas.microsoft.com/office/drawing/2014/main" id="{95C06173-CD12-4E18-8417-8D2F18D1BEB9}"/>
              </a:ext>
            </a:extLst>
          </p:cNvPr>
          <p:cNvSpPr/>
          <p:nvPr/>
        </p:nvSpPr>
        <p:spPr>
          <a:xfrm>
            <a:off x="8456312" y="2419159"/>
            <a:ext cx="1486757"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9" name="Rectangle 8">
            <a:extLst>
              <a:ext uri="{FF2B5EF4-FFF2-40B4-BE49-F238E27FC236}">
                <a16:creationId xmlns:a16="http://schemas.microsoft.com/office/drawing/2014/main" id="{1A540831-0A2B-462B-9206-A2A5977DE062}"/>
              </a:ext>
            </a:extLst>
          </p:cNvPr>
          <p:cNvSpPr/>
          <p:nvPr/>
        </p:nvSpPr>
        <p:spPr>
          <a:xfrm>
            <a:off x="8478496" y="2704996"/>
            <a:ext cx="1373957"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BDD74C9-F812-470A-BB46-A06A241C5B46}"/>
              </a:ext>
            </a:extLst>
          </p:cNvPr>
          <p:cNvSpPr/>
          <p:nvPr/>
        </p:nvSpPr>
        <p:spPr>
          <a:xfrm>
            <a:off x="8456311" y="3061694"/>
            <a:ext cx="1985319"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E1157E9E-34C7-46E7-8393-4DFF82DB51CB}"/>
              </a:ext>
            </a:extLst>
          </p:cNvPr>
          <p:cNvSpPr/>
          <p:nvPr/>
        </p:nvSpPr>
        <p:spPr>
          <a:xfrm>
            <a:off x="8459397" y="338262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C150F34-1887-43B7-9BAE-09ACFE53AFA0}"/>
              </a:ext>
            </a:extLst>
          </p:cNvPr>
          <p:cNvSpPr/>
          <p:nvPr/>
        </p:nvSpPr>
        <p:spPr>
          <a:xfrm>
            <a:off x="8533314" y="3709914"/>
            <a:ext cx="117613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CC95D446-B0B1-4D68-8652-3B032DF8D80F}"/>
              </a:ext>
            </a:extLst>
          </p:cNvPr>
          <p:cNvSpPr/>
          <p:nvPr/>
        </p:nvSpPr>
        <p:spPr>
          <a:xfrm>
            <a:off x="8483856" y="4039500"/>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68DA8A-086E-4351-BB08-D1FA436C31A4}"/>
              </a:ext>
            </a:extLst>
          </p:cNvPr>
          <p:cNvSpPr/>
          <p:nvPr/>
        </p:nvSpPr>
        <p:spPr>
          <a:xfrm>
            <a:off x="8506040" y="4386047"/>
            <a:ext cx="1437029" cy="2347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50A2130-ED4D-4641-BC93-1310B314D291}"/>
              </a:ext>
            </a:extLst>
          </p:cNvPr>
          <p:cNvSpPr/>
          <p:nvPr/>
        </p:nvSpPr>
        <p:spPr>
          <a:xfrm>
            <a:off x="8483855" y="4747642"/>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94D79CA-BE98-4AB3-8758-93F424F2DCE8}"/>
              </a:ext>
            </a:extLst>
          </p:cNvPr>
          <p:cNvSpPr/>
          <p:nvPr/>
        </p:nvSpPr>
        <p:spPr>
          <a:xfrm>
            <a:off x="8486941" y="501725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78BD44E7-8089-4DA5-9A04-CA2ED5BB6964}"/>
              </a:ext>
            </a:extLst>
          </p:cNvPr>
          <p:cNvSpPr/>
          <p:nvPr/>
        </p:nvSpPr>
        <p:spPr>
          <a:xfrm>
            <a:off x="8560858" y="5344544"/>
            <a:ext cx="159562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FA3B3D8D-BF22-4EE4-B0D1-2E68E950E63B}"/>
              </a:ext>
            </a:extLst>
          </p:cNvPr>
          <p:cNvSpPr/>
          <p:nvPr/>
        </p:nvSpPr>
        <p:spPr>
          <a:xfrm>
            <a:off x="6598847" y="3387487"/>
            <a:ext cx="82430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1D30B67-C45F-4723-8908-F67C4C37647B}"/>
              </a:ext>
            </a:extLst>
          </p:cNvPr>
          <p:cNvSpPr/>
          <p:nvPr/>
        </p:nvSpPr>
        <p:spPr>
          <a:xfrm>
            <a:off x="6694097" y="3712851"/>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7019F300-1E31-436E-9D6F-42231AE7F137}"/>
              </a:ext>
            </a:extLst>
          </p:cNvPr>
          <p:cNvSpPr/>
          <p:nvPr/>
        </p:nvSpPr>
        <p:spPr>
          <a:xfrm>
            <a:off x="6567097" y="4036295"/>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86527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2237209718"/>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Participle in ‑</a:t>
                      </a:r>
                      <a:r>
                        <a:rPr lang="de-AT" sz="2000" b="1" i="1"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mi-NZ" sz="2000" b="1" i="1" u="none" strike="noStrike" dirty="0">
                          <a:effectLst/>
                          <a:latin typeface="Calibri" panose="020F0502020204030204" pitchFamily="34" charset="0"/>
                          <a:ea typeface="PMingLiU" panose="02020500000000000000" pitchFamily="18" charset="-120"/>
                          <a:cs typeface="Calibri" panose="020F0502020204030204" pitchFamily="34" charset="0"/>
                        </a:rPr>
                        <a:t>аш</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шич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лек</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пуры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кай</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Future-</a:t>
            </a:r>
            <a:r>
              <a:rPr lang="en-US" sz="3600" u="sng" dirty="0" err="1">
                <a:effectLst/>
                <a:latin typeface="Calibri" panose="020F0502020204030204" pitchFamily="34" charset="0"/>
                <a:ea typeface="Times New Roman" panose="02020603050405020304" pitchFamily="18" charset="0"/>
                <a:cs typeface="Calibri" panose="020F0502020204030204" pitchFamily="34" charset="0"/>
              </a:rPr>
              <a:t>necessitive</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participle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аш</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dirty="0"/>
          </a:p>
        </p:txBody>
      </p:sp>
    </p:spTree>
    <p:extLst>
      <p:ext uri="{BB962C8B-B14F-4D97-AF65-F5344CB8AC3E}">
        <p14:creationId xmlns:p14="http://schemas.microsoft.com/office/powerpoint/2010/main" val="235128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Future-</a:t>
            </a:r>
            <a:r>
              <a:rPr lang="en-US" sz="3600" u="sng" dirty="0" err="1">
                <a:effectLst/>
                <a:latin typeface="Calibri" panose="020F0502020204030204" pitchFamily="34" charset="0"/>
                <a:ea typeface="Times New Roman" panose="02020603050405020304" pitchFamily="18" charset="0"/>
                <a:cs typeface="Calibri" panose="020F0502020204030204" pitchFamily="34" charset="0"/>
              </a:rPr>
              <a:t>necessitive</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participle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аш</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dirty="0"/>
          </a:p>
        </p:txBody>
      </p:sp>
      <p:sp>
        <p:nvSpPr>
          <p:cNvPr id="6" name="Content Placeholder 2">
            <a:extLst>
              <a:ext uri="{FF2B5EF4-FFF2-40B4-BE49-F238E27FC236}">
                <a16:creationId xmlns:a16="http://schemas.microsoft.com/office/drawing/2014/main" id="{313F10E9-D147-45C1-A213-E725D7ED232D}"/>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ыштыш</a:t>
            </a:r>
            <a:r>
              <a:rPr lang="mi-NZ" b="1" dirty="0"/>
              <a:t>а</a:t>
            </a:r>
            <a:r>
              <a:rPr lang="mi-NZ" dirty="0"/>
              <a:t>ш паш</a:t>
            </a:r>
            <a:r>
              <a:rPr lang="mi-NZ" b="1" dirty="0"/>
              <a:t>а</a:t>
            </a:r>
          </a:p>
          <a:p>
            <a:pPr marL="0" indent="0">
              <a:buFont typeface="Arial" panose="020B0604020202020204" pitchFamily="34" charset="0"/>
              <a:buNone/>
            </a:pPr>
            <a:r>
              <a:rPr lang="mi-NZ" dirty="0"/>
              <a:t>шуш</a:t>
            </a:r>
            <a:r>
              <a:rPr lang="mi-NZ" b="1" dirty="0"/>
              <a:t>а</a:t>
            </a:r>
            <a:r>
              <a:rPr lang="mi-NZ" dirty="0"/>
              <a:t>ш кечыл</a:t>
            </a:r>
            <a:r>
              <a:rPr lang="mi-NZ" b="1" dirty="0"/>
              <a:t>а</a:t>
            </a:r>
            <a:r>
              <a:rPr lang="mi-NZ" dirty="0"/>
              <a:t>ште</a:t>
            </a:r>
          </a:p>
          <a:p>
            <a:pPr marL="0" indent="0">
              <a:buFont typeface="Arial" panose="020B0604020202020204" pitchFamily="34" charset="0"/>
              <a:buNone/>
            </a:pPr>
            <a:endParaRPr lang="mi-NZ" dirty="0"/>
          </a:p>
          <a:p>
            <a:pPr marL="0" indent="0">
              <a:buFont typeface="Arial" panose="020B0604020202020204" pitchFamily="34" charset="0"/>
              <a:buNone/>
            </a:pPr>
            <a:r>
              <a:rPr lang="mi-NZ" dirty="0"/>
              <a:t>кайыш</a:t>
            </a:r>
            <a:r>
              <a:rPr lang="mi-NZ" b="1" dirty="0"/>
              <a:t>а</a:t>
            </a:r>
            <a:r>
              <a:rPr lang="mi-NZ" dirty="0"/>
              <a:t>ш к</a:t>
            </a:r>
            <a:r>
              <a:rPr lang="mi-NZ" b="1" dirty="0"/>
              <a:t>о</a:t>
            </a:r>
            <a:r>
              <a:rPr lang="mi-NZ" dirty="0"/>
              <a:t>рно</a:t>
            </a:r>
          </a:p>
          <a:p>
            <a:pPr marL="0" indent="0">
              <a:buFont typeface="Arial" panose="020B0604020202020204" pitchFamily="34" charset="0"/>
              <a:buNone/>
            </a:pPr>
            <a:r>
              <a:rPr lang="mi-NZ" dirty="0"/>
              <a:t>марл</a:t>
            </a:r>
            <a:r>
              <a:rPr lang="mi-NZ" b="1" dirty="0"/>
              <a:t>а</a:t>
            </a:r>
            <a:r>
              <a:rPr lang="mi-NZ" dirty="0"/>
              <a:t>н кайыш</a:t>
            </a:r>
            <a:r>
              <a:rPr lang="mi-NZ" b="1" dirty="0"/>
              <a:t>а</a:t>
            </a:r>
            <a:r>
              <a:rPr lang="mi-NZ" dirty="0"/>
              <a:t>ш </a:t>
            </a:r>
            <a:r>
              <a:rPr lang="mi-NZ" b="1" dirty="0"/>
              <a:t>ӱ</a:t>
            </a:r>
            <a:r>
              <a:rPr lang="mi-NZ" dirty="0"/>
              <a:t>дыр</a:t>
            </a:r>
          </a:p>
          <a:p>
            <a:pPr marL="0" indent="0">
              <a:buFont typeface="Arial" panose="020B0604020202020204" pitchFamily="34" charset="0"/>
              <a:buNone/>
            </a:pPr>
            <a:r>
              <a:rPr lang="az-Cyrl-AZ" dirty="0"/>
              <a:t>паш</a:t>
            </a:r>
            <a:r>
              <a:rPr lang="az-Cyrl-AZ" b="1" dirty="0"/>
              <a:t>а</a:t>
            </a:r>
            <a:r>
              <a:rPr lang="az-Cyrl-AZ" dirty="0"/>
              <a:t>ш кайыш</a:t>
            </a:r>
            <a:r>
              <a:rPr lang="az-Cyrl-AZ" b="1" dirty="0"/>
              <a:t>а</a:t>
            </a:r>
            <a:r>
              <a:rPr lang="az-Cyrl-AZ" dirty="0"/>
              <a:t>ш нерг</a:t>
            </a:r>
            <a:r>
              <a:rPr lang="az-Cyrl-AZ" b="1" dirty="0"/>
              <a:t>е</a:t>
            </a:r>
            <a:r>
              <a:rPr lang="az-Cyrl-AZ" dirty="0"/>
              <a:t>н й</a:t>
            </a:r>
            <a:r>
              <a:rPr lang="az-Cyrl-AZ" b="1" dirty="0"/>
              <a:t>о</a:t>
            </a:r>
            <a:r>
              <a:rPr lang="az-Cyrl-AZ" dirty="0"/>
              <a:t>дыш</a:t>
            </a:r>
            <a:endParaRPr lang="de-AT" dirty="0"/>
          </a:p>
          <a:p>
            <a:pPr marL="0" indent="0">
              <a:buFont typeface="Arial" panose="020B0604020202020204" pitchFamily="34" charset="0"/>
              <a:buNone/>
            </a:pPr>
            <a:r>
              <a:rPr lang="de-AT" dirty="0"/>
              <a:t>Мый кайыш</a:t>
            </a:r>
            <a:r>
              <a:rPr lang="de-AT" b="1" dirty="0"/>
              <a:t>а</a:t>
            </a:r>
            <a:r>
              <a:rPr lang="de-AT" dirty="0"/>
              <a:t>ш улам.</a:t>
            </a:r>
            <a:endParaRPr lang="en-GB" dirty="0"/>
          </a:p>
        </p:txBody>
      </p:sp>
    </p:spTree>
    <p:extLst>
      <p:ext uri="{BB962C8B-B14F-4D97-AF65-F5344CB8AC3E}">
        <p14:creationId xmlns:p14="http://schemas.microsoft.com/office/powerpoint/2010/main" val="361292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7</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Usage of the dative suffix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лан</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with infinitives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dirty="0"/>
          </a:p>
        </p:txBody>
      </p:sp>
      <p:graphicFrame>
        <p:nvGraphicFramePr>
          <p:cNvPr id="2" name="Table 1">
            <a:extLst>
              <a:ext uri="{FF2B5EF4-FFF2-40B4-BE49-F238E27FC236}">
                <a16:creationId xmlns:a16="http://schemas.microsoft.com/office/drawing/2014/main" id="{FBB2C5A6-A8DC-4357-B1FF-98602BC5E8D6}"/>
              </a:ext>
            </a:extLst>
          </p:cNvPr>
          <p:cNvGraphicFramePr>
            <a:graphicFrameLocks noGrp="1"/>
          </p:cNvGraphicFramePr>
          <p:nvPr>
            <p:extLst>
              <p:ext uri="{D42A27DB-BD31-4B8C-83A1-F6EECF244321}">
                <p14:modId xmlns:p14="http://schemas.microsoft.com/office/powerpoint/2010/main" val="499376284"/>
              </p:ext>
            </p:extLst>
          </p:nvPr>
        </p:nvGraphicFramePr>
        <p:xfrm>
          <a:off x="1509712" y="2617502"/>
          <a:ext cx="9172575" cy="2296098"/>
        </p:xfrm>
        <a:graphic>
          <a:graphicData uri="http://schemas.openxmlformats.org/drawingml/2006/table">
            <a:tbl>
              <a:tblPr firstRow="1" firstCol="1" bandRow="1" bandCol="1">
                <a:tableStyleId>{5940675A-B579-460E-94D1-54222C63F5DA}</a:tableStyleId>
              </a:tblPr>
              <a:tblGrid>
                <a:gridCol w="4590875">
                  <a:extLst>
                    <a:ext uri="{9D8B030D-6E8A-4147-A177-3AD203B41FA5}">
                      <a16:colId xmlns:a16="http://schemas.microsoft.com/office/drawing/2014/main" val="1584836466"/>
                    </a:ext>
                  </a:extLst>
                </a:gridCol>
                <a:gridCol w="4581700">
                  <a:extLst>
                    <a:ext uri="{9D8B030D-6E8A-4147-A177-3AD203B41FA5}">
                      <a16:colId xmlns:a16="http://schemas.microsoft.com/office/drawing/2014/main" val="2936822178"/>
                    </a:ext>
                  </a:extLst>
                </a:gridCol>
              </a:tblGrid>
              <a:tr h="0">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Дипл</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мым </a:t>
                      </a:r>
                      <a:r>
                        <a:rPr lang="en-US" sz="2400" u="sng">
                          <a:effectLst/>
                          <a:latin typeface="Calibri" panose="020F0502020204030204" pitchFamily="34" charset="0"/>
                          <a:ea typeface="PMingLiU" panose="02020500000000000000" pitchFamily="18" charset="-120"/>
                          <a:cs typeface="Calibri" panose="020F0502020204030204" pitchFamily="34" charset="0"/>
                        </a:rPr>
                        <a:t>налашл</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н</a:t>
                      </a:r>
                      <a:r>
                        <a:rPr lang="en-US" sz="2400">
                          <a:effectLst/>
                          <a:latin typeface="Calibri" panose="020F0502020204030204" pitchFamily="34" charset="0"/>
                          <a:ea typeface="PMingLiU" panose="02020500000000000000" pitchFamily="18" charset="-120"/>
                          <a:cs typeface="Calibri" panose="020F0502020204030204" pitchFamily="34" charset="0"/>
                        </a:rPr>
                        <a:t> 4–5 ий тунемм</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One must study for 4–5 years in order to get a diploma.</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2917457"/>
                  </a:ext>
                </a:extLst>
              </a:tr>
              <a:tr h="0">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Моск</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ш </a:t>
                      </a:r>
                      <a:r>
                        <a:rPr lang="en-US" sz="2400" u="sng">
                          <a:effectLst/>
                          <a:latin typeface="Calibri" panose="020F0502020204030204" pitchFamily="34" charset="0"/>
                          <a:ea typeface="PMingLiU" panose="02020500000000000000" pitchFamily="18" charset="-120"/>
                          <a:cs typeface="Calibri" panose="020F0502020204030204" pitchFamily="34" charset="0"/>
                        </a:rPr>
                        <a:t>каяшл</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н</a:t>
                      </a:r>
                      <a:r>
                        <a:rPr lang="en-US" sz="2400">
                          <a:effectLst/>
                          <a:latin typeface="Calibri" panose="020F0502020204030204" pitchFamily="34" charset="0"/>
                          <a:ea typeface="PMingLiU" panose="02020500000000000000" pitchFamily="18" charset="-120"/>
                          <a:cs typeface="Calibri" panose="020F0502020204030204" pitchFamily="34" charset="0"/>
                        </a:rPr>
                        <a:t> мыл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м бил</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тым нал</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кӱл</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a:t>
                      </a:r>
                      <a:r>
                        <a:rPr lang="en-GB"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I have to buy tickets to go to Moscow.</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11486878"/>
                  </a:ext>
                </a:extLst>
              </a:tr>
              <a:tr h="0">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Й</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лмым с</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йын </a:t>
                      </a:r>
                      <a:r>
                        <a:rPr lang="en-US" sz="2400" u="sng">
                          <a:effectLst/>
                          <a:latin typeface="Calibri" panose="020F0502020204030204" pitchFamily="34" charset="0"/>
                          <a:ea typeface="PMingLiU" panose="02020500000000000000" pitchFamily="18" charset="-120"/>
                          <a:cs typeface="Calibri" panose="020F0502020204030204" pitchFamily="34" charset="0"/>
                        </a:rPr>
                        <a:t>палашл</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н</a:t>
                      </a:r>
                      <a:r>
                        <a:rPr lang="en-US" sz="2400">
                          <a:effectLst/>
                          <a:latin typeface="Calibri" panose="020F0502020204030204" pitchFamily="34" charset="0"/>
                          <a:ea typeface="PMingLiU" panose="02020500000000000000" pitchFamily="18" charset="-120"/>
                          <a:cs typeface="Calibri" panose="020F0502020204030204" pitchFamily="34" charset="0"/>
                        </a:rPr>
                        <a:t> ш</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ко тунем</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 кӱл</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400" dirty="0">
                          <a:effectLst/>
                          <a:latin typeface="Calibri" panose="020F0502020204030204" pitchFamily="34" charset="0"/>
                          <a:ea typeface="PMingLiU" panose="02020500000000000000" pitchFamily="18" charset="-120"/>
                          <a:cs typeface="Calibri" panose="020F0502020204030204" pitchFamily="34" charset="0"/>
                        </a:rPr>
                        <a:t>One must study a lot in order to learn a language well.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137340990"/>
                  </a:ext>
                </a:extLst>
              </a:tr>
            </a:tbl>
          </a:graphicData>
        </a:graphic>
      </p:graphicFrame>
    </p:spTree>
    <p:extLst>
      <p:ext uri="{BB962C8B-B14F-4D97-AF65-F5344CB8AC3E}">
        <p14:creationId xmlns:p14="http://schemas.microsoft.com/office/powerpoint/2010/main" val="158474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19</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22</a:t>
            </a:fld>
            <a:endParaRPr lang="en-GB"/>
          </a:p>
        </p:txBody>
      </p:sp>
    </p:spTree>
    <p:extLst>
      <p:ext uri="{BB962C8B-B14F-4D97-AF65-F5344CB8AC3E}">
        <p14:creationId xmlns:p14="http://schemas.microsoft.com/office/powerpoint/2010/main" val="112036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az-Cyrl-AZ" sz="3600" u="sng" dirty="0">
                <a:latin typeface="Calibri" panose="020F0502020204030204" pitchFamily="34" charset="0"/>
                <a:ea typeface="Times New Roman" panose="02020603050405020304" pitchFamily="18" charset="0"/>
                <a:cs typeface="Calibri" panose="020F0502020204030204" pitchFamily="34" charset="0"/>
              </a:rPr>
              <a:t>-</a:t>
            </a:r>
            <a:r>
              <a:rPr lang="mi-NZ" sz="3600" u="sng" dirty="0">
                <a:latin typeface="Calibri" panose="020F0502020204030204" pitchFamily="34" charset="0"/>
                <a:ea typeface="Times New Roman" panose="02020603050405020304" pitchFamily="18" charset="0"/>
                <a:cs typeface="Calibri" panose="020F0502020204030204" pitchFamily="34" charset="0"/>
              </a:rPr>
              <a:t>рак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9" name="Content Placeholder 2">
            <a:extLst>
              <a:ext uri="{FF2B5EF4-FFF2-40B4-BE49-F238E27FC236}">
                <a16:creationId xmlns:a16="http://schemas.microsoft.com/office/drawing/2014/main" id="{154504F6-4E47-4CF7-9110-05BFD14C3E1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dirty="0"/>
              <a:t>18</a:t>
            </a:r>
            <a:r>
              <a:rPr lang="mi-NZ" dirty="0"/>
              <a:t> (латканд</a:t>
            </a:r>
            <a:r>
              <a:rPr lang="mi-NZ" b="1" dirty="0"/>
              <a:t>а</a:t>
            </a:r>
            <a:r>
              <a:rPr lang="mi-NZ" dirty="0"/>
              <a:t>ш)</a:t>
            </a:r>
            <a:r>
              <a:rPr lang="ru-RU" dirty="0"/>
              <a:t> и</a:t>
            </a:r>
            <a:r>
              <a:rPr lang="ru-RU" b="1" dirty="0"/>
              <a:t>я</a:t>
            </a:r>
            <a:r>
              <a:rPr lang="ru-RU" dirty="0"/>
              <a:t>ш деч кугур</a:t>
            </a:r>
            <a:r>
              <a:rPr lang="ru-RU" b="1" dirty="0"/>
              <a:t>а</a:t>
            </a:r>
            <a:r>
              <a:rPr lang="ru-RU" dirty="0"/>
              <a:t>к ийгот</a:t>
            </a:r>
            <a:r>
              <a:rPr lang="ru-RU" b="1" dirty="0"/>
              <a:t>а</a:t>
            </a:r>
            <a:r>
              <a:rPr lang="ru-RU" dirty="0"/>
              <a:t>н-влак</a:t>
            </a:r>
            <a:endParaRPr lang="en-GB" dirty="0"/>
          </a:p>
          <a:p>
            <a:pPr marL="0" indent="0">
              <a:buFont typeface="Arial" panose="020B0604020202020204" pitchFamily="34" charset="0"/>
              <a:buNone/>
            </a:pPr>
            <a:r>
              <a:rPr lang="en-GB" dirty="0" err="1"/>
              <a:t>изир</a:t>
            </a:r>
            <a:r>
              <a:rPr lang="en-GB" b="1" dirty="0" err="1"/>
              <a:t>а</a:t>
            </a:r>
            <a:r>
              <a:rPr lang="en-GB" dirty="0" err="1"/>
              <a:t>к</a:t>
            </a:r>
            <a:r>
              <a:rPr lang="en-GB" dirty="0"/>
              <a:t> </a:t>
            </a:r>
            <a:r>
              <a:rPr lang="en-GB" dirty="0" err="1"/>
              <a:t>кап</a:t>
            </a:r>
            <a:r>
              <a:rPr lang="en-GB" b="1" dirty="0" err="1"/>
              <a:t>а</a:t>
            </a:r>
            <a:r>
              <a:rPr lang="en-GB" dirty="0" err="1"/>
              <a:t>н</a:t>
            </a:r>
            <a:r>
              <a:rPr lang="en-GB" dirty="0"/>
              <a:t> ‘short; of small stature’ &lt; </a:t>
            </a:r>
            <a:r>
              <a:rPr lang="en-GB" dirty="0" err="1"/>
              <a:t>кап</a:t>
            </a:r>
            <a:r>
              <a:rPr lang="en-GB" dirty="0"/>
              <a:t> ‘body’</a:t>
            </a:r>
          </a:p>
          <a:p>
            <a:pPr marL="0" indent="0">
              <a:buFont typeface="Arial" panose="020B0604020202020204" pitchFamily="34" charset="0"/>
              <a:buNone/>
            </a:pPr>
            <a:r>
              <a:rPr lang="az-Cyrl-AZ" dirty="0"/>
              <a:t>кузер</a:t>
            </a:r>
            <a:r>
              <a:rPr lang="az-Cyrl-AZ" b="1" dirty="0"/>
              <a:t>а</a:t>
            </a:r>
            <a:r>
              <a:rPr lang="az-Cyrl-AZ" dirty="0"/>
              <a:t>к? ‘</a:t>
            </a:r>
            <a:r>
              <a:rPr lang="en-GB" dirty="0"/>
              <a:t>how?’ &lt; </a:t>
            </a:r>
            <a:r>
              <a:rPr lang="mi-NZ" dirty="0"/>
              <a:t>куз</a:t>
            </a:r>
            <a:r>
              <a:rPr lang="mi-NZ" b="1" dirty="0"/>
              <a:t>е</a:t>
            </a:r>
            <a:r>
              <a:rPr lang="de-AT" dirty="0"/>
              <a:t> </a:t>
            </a:r>
            <a:r>
              <a:rPr lang="az-Cyrl-AZ" dirty="0"/>
              <a:t>‘</a:t>
            </a:r>
            <a:r>
              <a:rPr lang="en-GB" dirty="0"/>
              <a:t>how?’ </a:t>
            </a:r>
          </a:p>
        </p:txBody>
      </p:sp>
    </p:spTree>
    <p:extLst>
      <p:ext uri="{BB962C8B-B14F-4D97-AF65-F5344CB8AC3E}">
        <p14:creationId xmlns:p14="http://schemas.microsoft.com/office/powerpoint/2010/main" val="4333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b="1" u="sng" dirty="0" err="1">
                <a:latin typeface="Calibri" panose="020F0502020204030204" pitchFamily="34" charset="0"/>
                <a:ea typeface="Times New Roman" panose="02020603050405020304" pitchFamily="18" charset="0"/>
                <a:cs typeface="Calibri" panose="020F0502020204030204" pitchFamily="34" charset="0"/>
              </a:rPr>
              <a:t>о</a:t>
            </a:r>
            <a:r>
              <a:rPr lang="en-GB" sz="3600" u="sng" dirty="0" err="1">
                <a:latin typeface="Calibri" panose="020F0502020204030204" pitchFamily="34" charset="0"/>
                <a:ea typeface="Times New Roman" panose="02020603050405020304" pitchFamily="18" charset="0"/>
                <a:cs typeface="Calibri" panose="020F0502020204030204" pitchFamily="34" charset="0"/>
              </a:rPr>
              <a:t>нчыч</a:t>
            </a:r>
            <a:r>
              <a:rPr lang="en-GB" sz="3600" u="sng" dirty="0">
                <a:latin typeface="Calibri" panose="020F0502020204030204" pitchFamily="34" charset="0"/>
                <a:ea typeface="Times New Roman" panose="02020603050405020304" pitchFamily="18" charset="0"/>
                <a:cs typeface="Calibri" panose="020F0502020204030204" pitchFamily="34" charset="0"/>
              </a:rPr>
              <a:t> ‘ago’ ~ </a:t>
            </a:r>
            <a:r>
              <a:rPr lang="en-GB" sz="3600" u="sng" dirty="0" err="1">
                <a:latin typeface="Calibri" panose="020F0502020204030204" pitchFamily="34" charset="0"/>
                <a:ea typeface="Times New Roman" panose="02020603050405020304" pitchFamily="18" charset="0"/>
                <a:cs typeface="Calibri" panose="020F0502020204030204" pitchFamily="34" charset="0"/>
              </a:rPr>
              <a:t>гыч</a:t>
            </a:r>
            <a:r>
              <a:rPr lang="en-GB" sz="3600" u="sng" dirty="0">
                <a:latin typeface="Calibri" panose="020F0502020204030204" pitchFamily="34" charset="0"/>
                <a:ea typeface="Times New Roman" panose="02020603050405020304" pitchFamily="18" charset="0"/>
                <a:cs typeface="Calibri" panose="020F0502020204030204" pitchFamily="34" charset="0"/>
              </a:rPr>
              <a:t> ‘in, after’</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9" name="Content Placeholder 2">
            <a:extLst>
              <a:ext uri="{FF2B5EF4-FFF2-40B4-BE49-F238E27FC236}">
                <a16:creationId xmlns:a16="http://schemas.microsoft.com/office/drawing/2014/main" id="{154504F6-4E47-4CF7-9110-05BFD14C3E1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err="1"/>
              <a:t>кум</a:t>
            </a:r>
            <a:r>
              <a:rPr lang="en-GB" dirty="0"/>
              <a:t> </a:t>
            </a:r>
            <a:r>
              <a:rPr lang="en-GB" dirty="0" err="1"/>
              <a:t>к</a:t>
            </a:r>
            <a:r>
              <a:rPr lang="en-GB" b="1" dirty="0" err="1"/>
              <a:t>е</a:t>
            </a:r>
            <a:r>
              <a:rPr lang="en-GB" dirty="0" err="1"/>
              <a:t>че</a:t>
            </a:r>
            <a:r>
              <a:rPr lang="en-GB" dirty="0"/>
              <a:t> </a:t>
            </a:r>
            <a:r>
              <a:rPr lang="en-GB" b="1" dirty="0" err="1"/>
              <a:t>о</a:t>
            </a:r>
            <a:r>
              <a:rPr lang="en-GB" dirty="0" err="1"/>
              <a:t>нчыч</a:t>
            </a:r>
            <a:r>
              <a:rPr lang="en-GB" dirty="0"/>
              <a:t> ‘three days ago’</a:t>
            </a:r>
          </a:p>
          <a:p>
            <a:pPr marL="0" indent="0">
              <a:buNone/>
            </a:pPr>
            <a:r>
              <a:rPr lang="en-GB" dirty="0" err="1"/>
              <a:t>кум</a:t>
            </a:r>
            <a:r>
              <a:rPr lang="en-GB" dirty="0"/>
              <a:t> </a:t>
            </a:r>
            <a:r>
              <a:rPr lang="en-GB" dirty="0" err="1"/>
              <a:t>к</a:t>
            </a:r>
            <a:r>
              <a:rPr lang="en-GB" b="1" dirty="0" err="1"/>
              <a:t>е</a:t>
            </a:r>
            <a:r>
              <a:rPr lang="en-GB" dirty="0" err="1"/>
              <a:t>че</a:t>
            </a:r>
            <a:r>
              <a:rPr lang="en-GB" dirty="0"/>
              <a:t> </a:t>
            </a:r>
            <a:r>
              <a:rPr lang="en-GB" dirty="0" err="1"/>
              <a:t>гыч</a:t>
            </a:r>
            <a:r>
              <a:rPr lang="en-GB" dirty="0"/>
              <a:t> ‘in three days, after three days’.</a:t>
            </a:r>
          </a:p>
        </p:txBody>
      </p:sp>
    </p:spTree>
    <p:extLst>
      <p:ext uri="{BB962C8B-B14F-4D97-AF65-F5344CB8AC3E}">
        <p14:creationId xmlns:p14="http://schemas.microsoft.com/office/powerpoint/2010/main" val="39481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az-Cyrl-AZ" sz="3600" u="sng" dirty="0">
                <a:latin typeface="Calibri" panose="020F0502020204030204" pitchFamily="34" charset="0"/>
                <a:ea typeface="Times New Roman" panose="02020603050405020304" pitchFamily="18" charset="0"/>
                <a:cs typeface="Calibri" panose="020F0502020204030204" pitchFamily="34" charset="0"/>
              </a:rPr>
              <a:t>колт</a:t>
            </a:r>
            <a:r>
              <a:rPr lang="az-Cyrl-AZ" sz="3600" b="1" u="sng" dirty="0">
                <a:latin typeface="Calibri" panose="020F0502020204030204" pitchFamily="34" charset="0"/>
                <a:ea typeface="Times New Roman" panose="02020603050405020304" pitchFamily="18" charset="0"/>
                <a:cs typeface="Calibri" panose="020F0502020204030204" pitchFamily="34" charset="0"/>
              </a:rPr>
              <a:t>а</a:t>
            </a:r>
            <a:r>
              <a:rPr lang="az-Cyrl-AZ" sz="3600" u="sng" dirty="0">
                <a:latin typeface="Calibri" panose="020F0502020204030204" pitchFamily="34" charset="0"/>
                <a:ea typeface="Times New Roman" panose="02020603050405020304" pitchFamily="18" charset="0"/>
                <a:cs typeface="Calibri" panose="020F0502020204030204" pitchFamily="34" charset="0"/>
              </a:rPr>
              <a:t>ш (</a:t>
            </a:r>
            <a:r>
              <a:rPr lang="mi-NZ"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ем</a:t>
            </a:r>
            <a:r>
              <a:rPr lang="de-AT" sz="3600" u="sng" dirty="0">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‘to send’</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graphicFrame>
        <p:nvGraphicFramePr>
          <p:cNvPr id="2" name="Table 1">
            <a:extLst>
              <a:ext uri="{FF2B5EF4-FFF2-40B4-BE49-F238E27FC236}">
                <a16:creationId xmlns:a16="http://schemas.microsoft.com/office/drawing/2014/main" id="{69A405DB-8A4F-423F-B2E9-C62D040249D7}"/>
              </a:ext>
            </a:extLst>
          </p:cNvPr>
          <p:cNvGraphicFramePr>
            <a:graphicFrameLocks noGrp="1"/>
          </p:cNvGraphicFramePr>
          <p:nvPr>
            <p:extLst>
              <p:ext uri="{D42A27DB-BD31-4B8C-83A1-F6EECF244321}">
                <p14:modId xmlns:p14="http://schemas.microsoft.com/office/powerpoint/2010/main" val="44178238"/>
              </p:ext>
            </p:extLst>
          </p:nvPr>
        </p:nvGraphicFramePr>
        <p:xfrm>
          <a:off x="2091212" y="2375948"/>
          <a:ext cx="8009572" cy="623316"/>
        </p:xfrm>
        <a:graphic>
          <a:graphicData uri="http://schemas.openxmlformats.org/drawingml/2006/table">
            <a:tbl>
              <a:tblPr firstRow="1" firstCol="1" bandRow="1" bandCol="1">
                <a:tableStyleId>{5940675A-B579-460E-94D1-54222C63F5DA}</a:tableStyleId>
              </a:tblPr>
              <a:tblGrid>
                <a:gridCol w="4012353">
                  <a:extLst>
                    <a:ext uri="{9D8B030D-6E8A-4147-A177-3AD203B41FA5}">
                      <a16:colId xmlns:a16="http://schemas.microsoft.com/office/drawing/2014/main" val="3367692825"/>
                    </a:ext>
                  </a:extLst>
                </a:gridCol>
                <a:gridCol w="3997219">
                  <a:extLst>
                    <a:ext uri="{9D8B030D-6E8A-4147-A177-3AD203B41FA5}">
                      <a16:colId xmlns:a16="http://schemas.microsoft.com/office/drawing/2014/main" val="3381885644"/>
                    </a:ext>
                  </a:extLst>
                </a:gridCol>
              </a:tblGrid>
              <a:tr h="0">
                <a:tc>
                  <a:txBody>
                    <a:bodyPr/>
                    <a:lstStyle/>
                    <a:p>
                      <a:pPr algn="just">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с</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рышым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о</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лтышым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I sent a letter.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799215465"/>
                  </a:ext>
                </a:extLst>
              </a:tr>
              <a:tr h="0">
                <a:tc>
                  <a:txBody>
                    <a:bodyPr/>
                    <a:lstStyle/>
                    <a:p>
                      <a:pPr algn="just">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Кӧ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йым </a:t>
                      </a:r>
                      <a:r>
                        <a:rPr lang="en-US" sz="2000" u="sng">
                          <a:effectLst/>
                          <a:latin typeface="Calibri" panose="020F0502020204030204" pitchFamily="34" charset="0"/>
                          <a:ea typeface="PMingLiU" panose="02020500000000000000" pitchFamily="18" charset="-120"/>
                          <a:cs typeface="Calibri" panose="020F0502020204030204" pitchFamily="34" charset="0"/>
                        </a:rPr>
                        <a:t>колт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Who sent you?</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19391407"/>
                  </a:ext>
                </a:extLst>
              </a:tr>
            </a:tbl>
          </a:graphicData>
        </a:graphic>
      </p:graphicFrame>
      <p:graphicFrame>
        <p:nvGraphicFramePr>
          <p:cNvPr id="6" name="Table 5">
            <a:extLst>
              <a:ext uri="{FF2B5EF4-FFF2-40B4-BE49-F238E27FC236}">
                <a16:creationId xmlns:a16="http://schemas.microsoft.com/office/drawing/2014/main" id="{04AA5D61-22DA-4D52-BC8B-A1544DCD608E}"/>
              </a:ext>
            </a:extLst>
          </p:cNvPr>
          <p:cNvGraphicFramePr>
            <a:graphicFrameLocks noGrp="1"/>
          </p:cNvGraphicFramePr>
          <p:nvPr>
            <p:extLst>
              <p:ext uri="{D42A27DB-BD31-4B8C-83A1-F6EECF244321}">
                <p14:modId xmlns:p14="http://schemas.microsoft.com/office/powerpoint/2010/main" val="1807365645"/>
              </p:ext>
            </p:extLst>
          </p:nvPr>
        </p:nvGraphicFramePr>
        <p:xfrm>
          <a:off x="2310287" y="3917886"/>
          <a:ext cx="7571421" cy="934974"/>
        </p:xfrm>
        <a:graphic>
          <a:graphicData uri="http://schemas.openxmlformats.org/drawingml/2006/table">
            <a:tbl>
              <a:tblPr firstRow="1" firstCol="1" bandRow="1">
                <a:tableStyleId>{5940675A-B579-460E-94D1-54222C63F5DA}</a:tableStyleId>
              </a:tblPr>
              <a:tblGrid>
                <a:gridCol w="2523807">
                  <a:extLst>
                    <a:ext uri="{9D8B030D-6E8A-4147-A177-3AD203B41FA5}">
                      <a16:colId xmlns:a16="http://schemas.microsoft.com/office/drawing/2014/main" val="689064276"/>
                    </a:ext>
                  </a:extLst>
                </a:gridCol>
                <a:gridCol w="2523807">
                  <a:extLst>
                    <a:ext uri="{9D8B030D-6E8A-4147-A177-3AD203B41FA5}">
                      <a16:colId xmlns:a16="http://schemas.microsoft.com/office/drawing/2014/main" val="1744191443"/>
                    </a:ext>
                  </a:extLst>
                </a:gridCol>
                <a:gridCol w="2523807">
                  <a:extLst>
                    <a:ext uri="{9D8B030D-6E8A-4147-A177-3AD203B41FA5}">
                      <a16:colId xmlns:a16="http://schemas.microsoft.com/office/drawing/2014/main" val="2427887185"/>
                    </a:ext>
                  </a:extLst>
                </a:gridCol>
              </a:tblGrid>
              <a:tr h="0">
                <a:tc>
                  <a:txBody>
                    <a:bodyPr/>
                    <a:lstStyle/>
                    <a:p>
                      <a:pPr algn="ctr">
                        <a:lnSpc>
                          <a:spcPct val="107000"/>
                        </a:lnSpc>
                      </a:pPr>
                      <a:r>
                        <a:rPr lang="en-US" sz="2000" b="1">
                          <a:effectLst/>
                          <a:latin typeface="Calibri" panose="020F0502020204030204" pitchFamily="34" charset="0"/>
                          <a:ea typeface="PMingLiU" panose="02020500000000000000" pitchFamily="18" charset="-120"/>
                          <a:cs typeface="Calibri" panose="020F0502020204030204" pitchFamily="34" charset="0"/>
                        </a:rPr>
                        <a:t>Auxiliary construction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lnSpc>
                          <a:spcPct val="107000"/>
                        </a:lnSpc>
                      </a:pPr>
                      <a:r>
                        <a:rPr lang="en-US" sz="2000" b="1" dirty="0">
                          <a:effectLst/>
                          <a:latin typeface="Calibri" panose="020F0502020204030204" pitchFamily="34" charset="0"/>
                          <a:ea typeface="PMingLiU" panose="02020500000000000000" pitchFamily="18" charset="-120"/>
                          <a:cs typeface="Calibri" panose="020F0502020204030204" pitchFamily="34" charset="0"/>
                        </a:rPr>
                        <a:t>Literal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lnSpc>
                          <a:spcPct val="107000"/>
                        </a:lnSpc>
                      </a:pPr>
                      <a:r>
                        <a:rPr lang="en-US" sz="2000" b="1">
                          <a:effectLst/>
                          <a:latin typeface="Calibri" panose="020F0502020204030204" pitchFamily="34" charset="0"/>
                          <a:ea typeface="PMingLiU" panose="02020500000000000000" pitchFamily="18" charset="-120"/>
                          <a:cs typeface="Calibri" panose="020F0502020204030204" pitchFamily="34" charset="0"/>
                        </a:rPr>
                        <a:t>Factual translation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90747444"/>
                  </a:ext>
                </a:extLst>
              </a:tr>
              <a:tr h="0">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й</a:t>
                      </a:r>
                      <a:r>
                        <a:rPr lang="en-US" sz="20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000" dirty="0" err="1">
                          <a:effectLst/>
                          <a:latin typeface="Calibri" panose="020F0502020204030204" pitchFamily="34" charset="0"/>
                          <a:ea typeface="PMingLiU" panose="02020500000000000000" pitchFamily="18" charset="-120"/>
                          <a:cs typeface="Calibri" panose="020F0502020204030204" pitchFamily="34" charset="0"/>
                        </a:rPr>
                        <a:t>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колт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i="1">
                          <a:effectLst/>
                          <a:latin typeface="Calibri" panose="020F0502020204030204" pitchFamily="34" charset="0"/>
                          <a:ea typeface="PMingLiU" panose="02020500000000000000" pitchFamily="18" charset="-120"/>
                          <a:cs typeface="Calibri" panose="020F0502020204030204" pitchFamily="34" charset="0"/>
                        </a:rPr>
                        <a:t>to drinking send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to drink up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29733246"/>
                  </a:ext>
                </a:extLst>
              </a:tr>
              <a:tr h="0">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лын колт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i="1">
                          <a:effectLst/>
                          <a:latin typeface="Calibri" panose="020F0502020204030204" pitchFamily="34" charset="0"/>
                          <a:ea typeface="PMingLiU" panose="02020500000000000000" pitchFamily="18" charset="-120"/>
                          <a:cs typeface="Calibri" panose="020F0502020204030204" pitchFamily="34" charset="0"/>
                        </a:rPr>
                        <a:t>to swallowing send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to swallow down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19780012"/>
                  </a:ext>
                </a:extLst>
              </a:tr>
            </a:tbl>
          </a:graphicData>
        </a:graphic>
      </p:graphicFrame>
      <p:graphicFrame>
        <p:nvGraphicFramePr>
          <p:cNvPr id="7" name="Table 6">
            <a:extLst>
              <a:ext uri="{FF2B5EF4-FFF2-40B4-BE49-F238E27FC236}">
                <a16:creationId xmlns:a16="http://schemas.microsoft.com/office/drawing/2014/main" id="{8FCFEA82-B406-4844-8305-BCFC4BB9D410}"/>
              </a:ext>
            </a:extLst>
          </p:cNvPr>
          <p:cNvGraphicFramePr>
            <a:graphicFrameLocks noGrp="1"/>
          </p:cNvGraphicFramePr>
          <p:nvPr>
            <p:extLst>
              <p:ext uri="{D42A27DB-BD31-4B8C-83A1-F6EECF244321}">
                <p14:modId xmlns:p14="http://schemas.microsoft.com/office/powerpoint/2010/main" val="4025998972"/>
              </p:ext>
            </p:extLst>
          </p:nvPr>
        </p:nvGraphicFramePr>
        <p:xfrm>
          <a:off x="2310286" y="4852860"/>
          <a:ext cx="7571421" cy="623316"/>
        </p:xfrm>
        <a:graphic>
          <a:graphicData uri="http://schemas.openxmlformats.org/drawingml/2006/table">
            <a:tbl>
              <a:tblPr firstRow="1" firstCol="1" bandRow="1">
                <a:tableStyleId>{5940675A-B579-460E-94D1-54222C63F5DA}</a:tableStyleId>
              </a:tblPr>
              <a:tblGrid>
                <a:gridCol w="2523807">
                  <a:extLst>
                    <a:ext uri="{9D8B030D-6E8A-4147-A177-3AD203B41FA5}">
                      <a16:colId xmlns:a16="http://schemas.microsoft.com/office/drawing/2014/main" val="3659235282"/>
                    </a:ext>
                  </a:extLst>
                </a:gridCol>
                <a:gridCol w="2523807">
                  <a:extLst>
                    <a:ext uri="{9D8B030D-6E8A-4147-A177-3AD203B41FA5}">
                      <a16:colId xmlns:a16="http://schemas.microsoft.com/office/drawing/2014/main" val="2272987601"/>
                    </a:ext>
                  </a:extLst>
                </a:gridCol>
                <a:gridCol w="2523807">
                  <a:extLst>
                    <a:ext uri="{9D8B030D-6E8A-4147-A177-3AD203B41FA5}">
                      <a16:colId xmlns:a16="http://schemas.microsoft.com/office/drawing/2014/main" val="1174317206"/>
                    </a:ext>
                  </a:extLst>
                </a:gridCol>
              </a:tblGrid>
              <a:tr h="0">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ржын колт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i="1">
                          <a:effectLst/>
                          <a:latin typeface="Calibri" panose="020F0502020204030204" pitchFamily="34" charset="0"/>
                          <a:ea typeface="PMingLiU" panose="02020500000000000000" pitchFamily="18" charset="-120"/>
                          <a:cs typeface="Calibri" panose="020F0502020204030204" pitchFamily="34" charset="0"/>
                        </a:rPr>
                        <a:t>to running send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to take off running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95689064"/>
                  </a:ext>
                </a:extLst>
              </a:tr>
              <a:tr h="0">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ртын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колт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i="1" dirty="0">
                          <a:effectLst/>
                          <a:latin typeface="Calibri" panose="020F0502020204030204" pitchFamily="34" charset="0"/>
                          <a:ea typeface="PMingLiU" panose="02020500000000000000" pitchFamily="18" charset="-120"/>
                          <a:cs typeface="Calibri" panose="020F0502020204030204" pitchFamily="34" charset="0"/>
                        </a:rPr>
                        <a:t>to crying send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to break out crying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31350732"/>
                  </a:ext>
                </a:extLst>
              </a:tr>
            </a:tbl>
          </a:graphicData>
        </a:graphic>
      </p:graphicFrame>
    </p:spTree>
    <p:extLst>
      <p:ext uri="{BB962C8B-B14F-4D97-AF65-F5344CB8AC3E}">
        <p14:creationId xmlns:p14="http://schemas.microsoft.com/office/powerpoint/2010/main" val="48503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az-Cyrl-AZ" sz="3600" u="sng" dirty="0">
                <a:latin typeface="Calibri" panose="020F0502020204030204" pitchFamily="34" charset="0"/>
                <a:ea typeface="Times New Roman" panose="02020603050405020304" pitchFamily="18" charset="0"/>
                <a:cs typeface="Calibri" panose="020F0502020204030204" pitchFamily="34" charset="0"/>
              </a:rPr>
              <a:t>тор</a:t>
            </a:r>
            <a:r>
              <a:rPr lang="az-Cyrl-AZ" sz="3600" b="1" u="sng" dirty="0">
                <a:latin typeface="Calibri" panose="020F0502020204030204" pitchFamily="34" charset="0"/>
                <a:ea typeface="Times New Roman" panose="02020603050405020304" pitchFamily="18" charset="0"/>
                <a:cs typeface="Calibri" panose="020F0502020204030204" pitchFamily="34" charset="0"/>
              </a:rPr>
              <a:t>е</a:t>
            </a:r>
            <a:r>
              <a:rPr lang="az-Cyrl-AZ" sz="3600" u="sng" dirty="0">
                <a:latin typeface="Calibri" panose="020F0502020204030204" pitchFamily="34" charset="0"/>
                <a:ea typeface="Times New Roman" panose="02020603050405020304" pitchFamily="18" charset="0"/>
                <a:cs typeface="Calibri" panose="020F0502020204030204" pitchFamily="34" charset="0"/>
              </a:rPr>
              <a:t>ш ‘</a:t>
            </a:r>
            <a:r>
              <a:rPr lang="en-GB" sz="3600" u="sng" dirty="0">
                <a:latin typeface="Calibri" panose="020F0502020204030204" pitchFamily="34" charset="0"/>
                <a:ea typeface="Times New Roman" panose="02020603050405020304" pitchFamily="18" charset="0"/>
                <a:cs typeface="Calibri" panose="020F0502020204030204" pitchFamily="34" charset="0"/>
              </a:rPr>
              <a:t>against’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graphicFrame>
        <p:nvGraphicFramePr>
          <p:cNvPr id="8" name="Table 7">
            <a:extLst>
              <a:ext uri="{FF2B5EF4-FFF2-40B4-BE49-F238E27FC236}">
                <a16:creationId xmlns:a16="http://schemas.microsoft.com/office/drawing/2014/main" id="{19912A6C-CE07-4001-A6DE-7FF6E2C703C6}"/>
              </a:ext>
            </a:extLst>
          </p:cNvPr>
          <p:cNvGraphicFramePr>
            <a:graphicFrameLocks noGrp="1"/>
          </p:cNvGraphicFramePr>
          <p:nvPr>
            <p:extLst>
              <p:ext uri="{D42A27DB-BD31-4B8C-83A1-F6EECF244321}">
                <p14:modId xmlns:p14="http://schemas.microsoft.com/office/powerpoint/2010/main" val="1518159208"/>
              </p:ext>
            </p:extLst>
          </p:nvPr>
        </p:nvGraphicFramePr>
        <p:xfrm>
          <a:off x="838200" y="2957385"/>
          <a:ext cx="10515600" cy="2328990"/>
        </p:xfrm>
        <a:graphic>
          <a:graphicData uri="http://schemas.openxmlformats.org/drawingml/2006/table">
            <a:tbl>
              <a:tblPr firstRow="1" firstCol="1" bandRow="1" bandCol="1">
                <a:tableStyleId>{5940675A-B579-460E-94D1-54222C63F5DA}</a:tableStyleId>
              </a:tblPr>
              <a:tblGrid>
                <a:gridCol w="5261891">
                  <a:extLst>
                    <a:ext uri="{9D8B030D-6E8A-4147-A177-3AD203B41FA5}">
                      <a16:colId xmlns:a16="http://schemas.microsoft.com/office/drawing/2014/main" val="1956321062"/>
                    </a:ext>
                  </a:extLst>
                </a:gridCol>
                <a:gridCol w="5253709">
                  <a:extLst>
                    <a:ext uri="{9D8B030D-6E8A-4147-A177-3AD203B41FA5}">
                      <a16:colId xmlns:a16="http://schemas.microsoft.com/office/drawing/2014/main" val="1886029313"/>
                    </a:ext>
                  </a:extLst>
                </a:gridCol>
              </a:tblGrid>
              <a:tr h="782249">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Икмын</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р йодышл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вашм</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тым </a:t>
                      </a:r>
                      <a:r>
                        <a:rPr lang="en-US" sz="2000" u="sng">
                          <a:effectLst/>
                          <a:latin typeface="Calibri" panose="020F0502020204030204" pitchFamily="34" charset="0"/>
                          <a:ea typeface="PMingLiU" panose="02020500000000000000" pitchFamily="18" charset="-120"/>
                          <a:cs typeface="Calibri" panose="020F0502020204030204" pitchFamily="34" charset="0"/>
                        </a:rPr>
                        <a:t>пу</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ш тор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 огыд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лий?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Would you mind (are you opposed to) answering a few questions?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34451965"/>
                  </a:ext>
                </a:extLst>
              </a:tr>
              <a:tr h="782249">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де п</a:t>
                      </a:r>
                      <a:r>
                        <a:rPr lang="en-US" sz="2000" b="1">
                          <a:effectLst/>
                          <a:latin typeface="Calibri" panose="020F0502020204030204" pitchFamily="34" charset="0"/>
                          <a:ea typeface="PMingLiU" panose="02020500000000000000" pitchFamily="18" charset="-120"/>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ртым мемн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кудыв</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чыште </a:t>
                      </a:r>
                      <a:r>
                        <a:rPr lang="en-US" sz="2000" u="sng">
                          <a:effectLst/>
                          <a:latin typeface="Calibri" panose="020F0502020204030204" pitchFamily="34" charset="0"/>
                          <a:ea typeface="PMingLiU" panose="02020500000000000000" pitchFamily="18" charset="-120"/>
                          <a:cs typeface="Calibri" panose="020F0502020204030204" pitchFamily="34" charset="0"/>
                        </a:rPr>
                        <a:t>ыштымыл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 ме </a:t>
                      </a:r>
                      <a:r>
                        <a:rPr lang="en-US" sz="2000" u="sng">
                          <a:effectLst/>
                          <a:latin typeface="Calibri" panose="020F0502020204030204" pitchFamily="34" charset="0"/>
                          <a:ea typeface="PMingLiU" panose="02020500000000000000" pitchFamily="18" charset="-120"/>
                          <a:cs typeface="Calibri" panose="020F0502020204030204" pitchFamily="34" charset="0"/>
                        </a:rPr>
                        <a:t>тор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 улын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We’re against the construction of this house in our yard.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617488883"/>
                  </a:ext>
                </a:extLst>
              </a:tr>
              <a:tr h="382246">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a:t>
                      </a:r>
                      <a:r>
                        <a:rPr lang="en-US" sz="2000" u="sng">
                          <a:effectLst/>
                          <a:latin typeface="Calibri" panose="020F0502020204030204" pitchFamily="34" charset="0"/>
                          <a:ea typeface="PMingLiU" panose="02020500000000000000" pitchFamily="18" charset="-120"/>
                          <a:cs typeface="Calibri" panose="020F0502020204030204" pitchFamily="34" charset="0"/>
                        </a:rPr>
                        <a:t> тидл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 тор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мыл.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I’m not against this.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195654066"/>
                  </a:ext>
                </a:extLst>
              </a:tr>
              <a:tr h="382246">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де </a:t>
                      </a:r>
                      <a:r>
                        <a:rPr lang="en-US" sz="2000" u="sng">
                          <a:effectLst/>
                          <a:latin typeface="Calibri" panose="020F0502020204030204" pitchFamily="34" charset="0"/>
                          <a:ea typeface="PMingLiU" panose="02020500000000000000" pitchFamily="18" charset="-120"/>
                          <a:cs typeface="Calibri" panose="020F0502020204030204" pitchFamily="34" charset="0"/>
                        </a:rPr>
                        <a:t>планл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 н</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но </a:t>
                      </a:r>
                      <a:r>
                        <a:rPr lang="en-US" sz="2000" u="sng">
                          <a:effectLst/>
                          <a:latin typeface="Calibri" panose="020F0502020204030204" pitchFamily="34" charset="0"/>
                          <a:ea typeface="PMingLiU" panose="02020500000000000000" pitchFamily="18" charset="-120"/>
                          <a:cs typeface="Calibri" panose="020F0502020204030204" pitchFamily="34" charset="0"/>
                        </a:rPr>
                        <a:t>тор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гытыл</a:t>
                      </a:r>
                      <a:r>
                        <a:rPr lang="de-AT"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They aren’t opposed to this plan.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9556241"/>
                  </a:ext>
                </a:extLst>
              </a:tr>
            </a:tbl>
          </a:graphicData>
        </a:graphic>
      </p:graphicFrame>
    </p:spTree>
    <p:extLst>
      <p:ext uri="{BB962C8B-B14F-4D97-AF65-F5344CB8AC3E}">
        <p14:creationId xmlns:p14="http://schemas.microsoft.com/office/powerpoint/2010/main" val="33748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5. </a:t>
            </a:r>
            <a:r>
              <a:rPr lang="en-GB" sz="3600" u="sng" dirty="0">
                <a:latin typeface="Calibri" panose="020F0502020204030204" pitchFamily="34" charset="0"/>
                <a:ea typeface="Times New Roman" panose="02020603050405020304" pitchFamily="18" charset="0"/>
                <a:cs typeface="Calibri" panose="020F0502020204030204" pitchFamily="34" charset="0"/>
              </a:rPr>
              <a:t>Infinitive + </a:t>
            </a:r>
            <a:r>
              <a:rPr lang="az-Cyrl-AZ" sz="3600" u="sng" dirty="0">
                <a:latin typeface="Calibri" panose="020F0502020204030204" pitchFamily="34" charset="0"/>
                <a:ea typeface="Times New Roman" panose="02020603050405020304" pitchFamily="18" charset="0"/>
                <a:cs typeface="Calibri" panose="020F0502020204030204" pitchFamily="34" charset="0"/>
              </a:rPr>
              <a:t>ли</a:t>
            </a:r>
            <a:r>
              <a:rPr lang="az-Cyrl-AZ" sz="3600" b="1" u="sng" dirty="0">
                <a:latin typeface="Calibri" panose="020F0502020204030204" pitchFamily="34" charset="0"/>
                <a:ea typeface="Times New Roman" panose="02020603050405020304" pitchFamily="18" charset="0"/>
                <a:cs typeface="Calibri" panose="020F0502020204030204" pitchFamily="34" charset="0"/>
              </a:rPr>
              <a:t>я</a:t>
            </a:r>
            <a:r>
              <a:rPr lang="az-Cyrl-AZ" sz="3600" u="sng" dirty="0">
                <a:latin typeface="Calibri" panose="020F0502020204030204" pitchFamily="34" charset="0"/>
                <a:ea typeface="Times New Roman" panose="02020603050405020304" pitchFamily="18" charset="0"/>
                <a:cs typeface="Calibri" panose="020F0502020204030204" pitchFamily="34" charset="0"/>
              </a:rPr>
              <a:t>ш (</a:t>
            </a:r>
            <a:r>
              <a:rPr lang="de-AT"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ям)</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2" name="Table 1">
            <a:extLst>
              <a:ext uri="{FF2B5EF4-FFF2-40B4-BE49-F238E27FC236}">
                <a16:creationId xmlns:a16="http://schemas.microsoft.com/office/drawing/2014/main" id="{F382246B-5059-41A6-BF4C-6CEA56BEDB61}"/>
              </a:ext>
            </a:extLst>
          </p:cNvPr>
          <p:cNvGraphicFramePr>
            <a:graphicFrameLocks noGrp="1"/>
          </p:cNvGraphicFramePr>
          <p:nvPr>
            <p:extLst>
              <p:ext uri="{D42A27DB-BD31-4B8C-83A1-F6EECF244321}">
                <p14:modId xmlns:p14="http://schemas.microsoft.com/office/powerpoint/2010/main" val="2434514306"/>
              </p:ext>
            </p:extLst>
          </p:nvPr>
        </p:nvGraphicFramePr>
        <p:xfrm>
          <a:off x="1066800" y="3047016"/>
          <a:ext cx="10058400" cy="1982184"/>
        </p:xfrm>
        <a:graphic>
          <a:graphicData uri="http://schemas.openxmlformats.org/drawingml/2006/table">
            <a:tbl>
              <a:tblPr firstRow="1" firstCol="1" bandRow="1" bandCol="1">
                <a:tableStyleId>{5940675A-B579-460E-94D1-54222C63F5DA}</a:tableStyleId>
              </a:tblPr>
              <a:tblGrid>
                <a:gridCol w="5029758">
                  <a:extLst>
                    <a:ext uri="{9D8B030D-6E8A-4147-A177-3AD203B41FA5}">
                      <a16:colId xmlns:a16="http://schemas.microsoft.com/office/drawing/2014/main" val="2653828906"/>
                    </a:ext>
                  </a:extLst>
                </a:gridCol>
                <a:gridCol w="5028642">
                  <a:extLst>
                    <a:ext uri="{9D8B030D-6E8A-4147-A177-3AD203B41FA5}">
                      <a16:colId xmlns:a16="http://schemas.microsoft.com/office/drawing/2014/main" val="2500684202"/>
                    </a:ext>
                  </a:extLst>
                </a:gridCol>
              </a:tblGrid>
              <a:tr h="1497887">
                <a:tc>
                  <a:txBody>
                    <a:bodyPr/>
                    <a:lstStyle/>
                    <a:p>
                      <a:pPr algn="just">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Паш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ыштым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ште подр</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д да коопер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ций й</a:t>
                      </a:r>
                      <a:r>
                        <a:rPr lang="en-US" sz="2000" b="1">
                          <a:effectLst/>
                          <a:latin typeface="Calibri" panose="020F0502020204030204" pitchFamily="34" charset="0"/>
                          <a:ea typeface="PMingLiU" panose="02020500000000000000" pitchFamily="18" charset="-120"/>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ным кумд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шар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a:t>
                      </a:r>
                      <a:r>
                        <a:rPr lang="en-US" sz="2000" u="sng">
                          <a:effectLst/>
                          <a:latin typeface="Calibri" panose="020F0502020204030204" pitchFamily="34" charset="0"/>
                          <a:ea typeface="PMingLiU" panose="02020500000000000000" pitchFamily="18" charset="-120"/>
                          <a:cs typeface="Calibri" panose="020F0502020204030204" pitchFamily="34" charset="0"/>
                        </a:rPr>
                        <a:t>колт</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ш лийн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In our work we decided to make wide employment of a system using contracts and cooperation.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69934136"/>
                  </a:ext>
                </a:extLst>
              </a:tr>
              <a:tr h="484297">
                <a:tc>
                  <a:txBody>
                    <a:bodyPr/>
                    <a:lstStyle/>
                    <a:p>
                      <a:pPr algn="just">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a:t>
                      </a:r>
                      <a:r>
                        <a:rPr lang="en-US" sz="2000" u="sng">
                          <a:effectLst/>
                          <a:latin typeface="Calibri" panose="020F0502020204030204" pitchFamily="34" charset="0"/>
                          <a:ea typeface="PMingLiU" panose="02020500000000000000" pitchFamily="18" charset="-120"/>
                          <a:cs typeface="Calibri" panose="020F0502020204030204" pitchFamily="34" charset="0"/>
                        </a:rPr>
                        <a:t>тол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ш л</a:t>
                      </a:r>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(S)he promised to come.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29010913"/>
                  </a:ext>
                </a:extLst>
              </a:tr>
            </a:tbl>
          </a:graphicData>
        </a:graphic>
      </p:graphicFrame>
    </p:spTree>
    <p:extLst>
      <p:ext uri="{BB962C8B-B14F-4D97-AF65-F5344CB8AC3E}">
        <p14:creationId xmlns:p14="http://schemas.microsoft.com/office/powerpoint/2010/main" val="268805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de-AT" sz="3600" u="sng" dirty="0">
                <a:latin typeface="Calibri" panose="020F0502020204030204" pitchFamily="34" charset="0"/>
                <a:ea typeface="Times New Roman" panose="02020603050405020304" pitchFamily="18" charset="0"/>
                <a:cs typeface="Calibri" panose="020F0502020204030204" pitchFamily="34" charset="0"/>
              </a:rPr>
              <a:t>Putting and placing</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6" name="Picture 5">
            <a:extLst>
              <a:ext uri="{FF2B5EF4-FFF2-40B4-BE49-F238E27FC236}">
                <a16:creationId xmlns:a16="http://schemas.microsoft.com/office/drawing/2014/main" id="{AF3E6135-2437-4C24-8BC2-2FDD9E9A10D6}"/>
              </a:ext>
            </a:extLst>
          </p:cNvPr>
          <p:cNvPicPr>
            <a:picLocks noChangeAspect="1"/>
          </p:cNvPicPr>
          <p:nvPr/>
        </p:nvPicPr>
        <p:blipFill>
          <a:blip r:embed="rId2" cstate="print"/>
          <a:srcRect/>
          <a:stretch>
            <a:fillRect/>
          </a:stretch>
        </p:blipFill>
        <p:spPr bwMode="auto">
          <a:xfrm>
            <a:off x="1047926" y="2045652"/>
            <a:ext cx="5048074" cy="3529648"/>
          </a:xfrm>
          <a:prstGeom prst="rect">
            <a:avLst/>
          </a:prstGeom>
          <a:noFill/>
          <a:ln w="9525">
            <a:noFill/>
            <a:miter lim="800000"/>
            <a:headEnd/>
            <a:tailEnd/>
          </a:ln>
        </p:spPr>
      </p:pic>
      <p:graphicFrame>
        <p:nvGraphicFramePr>
          <p:cNvPr id="7" name="Table 6">
            <a:extLst>
              <a:ext uri="{FF2B5EF4-FFF2-40B4-BE49-F238E27FC236}">
                <a16:creationId xmlns:a16="http://schemas.microsoft.com/office/drawing/2014/main" id="{5DA12471-5752-4904-894B-850BA7367EFE}"/>
              </a:ext>
            </a:extLst>
          </p:cNvPr>
          <p:cNvGraphicFramePr>
            <a:graphicFrameLocks noGrp="1"/>
          </p:cNvGraphicFramePr>
          <p:nvPr>
            <p:extLst>
              <p:ext uri="{D42A27DB-BD31-4B8C-83A1-F6EECF244321}">
                <p14:modId xmlns:p14="http://schemas.microsoft.com/office/powerpoint/2010/main" val="4076946455"/>
              </p:ext>
            </p:extLst>
          </p:nvPr>
        </p:nvGraphicFramePr>
        <p:xfrm>
          <a:off x="6420026" y="1920876"/>
          <a:ext cx="5048074" cy="1508124"/>
        </p:xfrm>
        <a:graphic>
          <a:graphicData uri="http://schemas.openxmlformats.org/drawingml/2006/table">
            <a:tbl>
              <a:tblPr firstRow="1" firstCol="1" bandRow="1" bandCol="1">
                <a:tableStyleId>{5940675A-B579-460E-94D1-54222C63F5DA}</a:tableStyleId>
              </a:tblPr>
              <a:tblGrid>
                <a:gridCol w="2415612">
                  <a:extLst>
                    <a:ext uri="{9D8B030D-6E8A-4147-A177-3AD203B41FA5}">
                      <a16:colId xmlns:a16="http://schemas.microsoft.com/office/drawing/2014/main" val="472412063"/>
                    </a:ext>
                  </a:extLst>
                </a:gridCol>
                <a:gridCol w="2632462">
                  <a:extLst>
                    <a:ext uri="{9D8B030D-6E8A-4147-A177-3AD203B41FA5}">
                      <a16:colId xmlns:a16="http://schemas.microsoft.com/office/drawing/2014/main" val="88625056"/>
                    </a:ext>
                  </a:extLst>
                </a:gridCol>
              </a:tblGrid>
              <a:tr h="754062">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 </a:t>
                      </a:r>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ҥырым л</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кыш </a:t>
                      </a:r>
                      <a:r>
                        <a:rPr lang="en-US" sz="2000" u="sng">
                          <a:effectLst/>
                          <a:latin typeface="Calibri" panose="020F0502020204030204" pitchFamily="34" charset="0"/>
                          <a:ea typeface="PMingLiU" panose="02020500000000000000" pitchFamily="18" charset="-120"/>
                          <a:cs typeface="Calibri" panose="020F0502020204030204" pitchFamily="34" charset="0"/>
                        </a:rPr>
                        <a:t>шогалт</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I put the fishing rod in the corner.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10834049"/>
                  </a:ext>
                </a:extLst>
              </a:tr>
              <a:tr h="754062">
                <a:tc>
                  <a:txBody>
                    <a:bodyPr/>
                    <a:lstStyle/>
                    <a:p>
                      <a:pPr algn="l">
                        <a:lnSpc>
                          <a:spcPct val="107000"/>
                        </a:lnSpc>
                      </a:pPr>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ҥыр л</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кышто </a:t>
                      </a:r>
                      <a:r>
                        <a:rPr lang="en-US" sz="2000" u="sng">
                          <a:effectLst/>
                          <a:latin typeface="Calibri" panose="020F0502020204030204" pitchFamily="34" charset="0"/>
                          <a:ea typeface="PMingLiU" panose="02020500000000000000" pitchFamily="18" charset="-120"/>
                          <a:cs typeface="Calibri" panose="020F0502020204030204" pitchFamily="34" charset="0"/>
                        </a:rPr>
                        <a:t>шог</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The fishing rod is standing in the corner.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56536306"/>
                  </a:ext>
                </a:extLst>
              </a:tr>
            </a:tbl>
          </a:graphicData>
        </a:graphic>
      </p:graphicFrame>
      <p:sp>
        <p:nvSpPr>
          <p:cNvPr id="9" name="TextBox 8">
            <a:extLst>
              <a:ext uri="{FF2B5EF4-FFF2-40B4-BE49-F238E27FC236}">
                <a16:creationId xmlns:a16="http://schemas.microsoft.com/office/drawing/2014/main" id="{10B51084-F386-4B77-B942-7072BF65EC9F}"/>
              </a:ext>
            </a:extLst>
          </p:cNvPr>
          <p:cNvSpPr txBox="1"/>
          <p:nvPr/>
        </p:nvSpPr>
        <p:spPr>
          <a:xfrm>
            <a:off x="838200" y="1504435"/>
            <a:ext cx="2311400" cy="369332"/>
          </a:xfrm>
          <a:prstGeom prst="rect">
            <a:avLst/>
          </a:prstGeom>
          <a:noFill/>
        </p:spPr>
        <p:txBody>
          <a:bodyPr wrap="square">
            <a:spAutoFit/>
          </a:bodyPr>
          <a:lstStyle/>
          <a:p>
            <a:r>
              <a:rPr lang="mi-NZ" u="sng" dirty="0"/>
              <a:t>a) Standing position</a:t>
            </a:r>
            <a:endParaRPr lang="en-GB" u="sng" dirty="0"/>
          </a:p>
        </p:txBody>
      </p:sp>
    </p:spTree>
    <p:extLst>
      <p:ext uri="{BB962C8B-B14F-4D97-AF65-F5344CB8AC3E}">
        <p14:creationId xmlns:p14="http://schemas.microsoft.com/office/powerpoint/2010/main" val="404382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de-AT" sz="3600" u="sng" dirty="0">
                <a:latin typeface="Calibri" panose="020F0502020204030204" pitchFamily="34" charset="0"/>
                <a:ea typeface="Times New Roman" panose="02020603050405020304" pitchFamily="18" charset="0"/>
                <a:cs typeface="Calibri" panose="020F0502020204030204" pitchFamily="34" charset="0"/>
              </a:rPr>
              <a:t>Putting and placing</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pic>
        <p:nvPicPr>
          <p:cNvPr id="7" name="Picture 6">
            <a:extLst>
              <a:ext uri="{FF2B5EF4-FFF2-40B4-BE49-F238E27FC236}">
                <a16:creationId xmlns:a16="http://schemas.microsoft.com/office/drawing/2014/main" id="{D084067B-4B03-4DE7-A60F-FC65FFBAE764}"/>
              </a:ext>
            </a:extLst>
          </p:cNvPr>
          <p:cNvPicPr>
            <a:picLocks noChangeAspect="1"/>
          </p:cNvPicPr>
          <p:nvPr/>
        </p:nvPicPr>
        <p:blipFill>
          <a:blip r:embed="rId2" cstate="print"/>
          <a:srcRect/>
          <a:stretch>
            <a:fillRect/>
          </a:stretch>
        </p:blipFill>
        <p:spPr bwMode="auto">
          <a:xfrm>
            <a:off x="609600" y="2328862"/>
            <a:ext cx="5751950" cy="3741738"/>
          </a:xfrm>
          <a:prstGeom prst="rect">
            <a:avLst/>
          </a:prstGeom>
          <a:noFill/>
          <a:ln w="9525">
            <a:noFill/>
            <a:miter lim="800000"/>
            <a:headEnd/>
            <a:tailEnd/>
          </a:ln>
        </p:spPr>
      </p:pic>
      <p:graphicFrame>
        <p:nvGraphicFramePr>
          <p:cNvPr id="10" name="Table 9">
            <a:extLst>
              <a:ext uri="{FF2B5EF4-FFF2-40B4-BE49-F238E27FC236}">
                <a16:creationId xmlns:a16="http://schemas.microsoft.com/office/drawing/2014/main" id="{CF8201FE-53D3-4884-B704-0769BC2F7DB6}"/>
              </a:ext>
            </a:extLst>
          </p:cNvPr>
          <p:cNvGraphicFramePr>
            <a:graphicFrameLocks noGrp="1"/>
          </p:cNvGraphicFramePr>
          <p:nvPr>
            <p:extLst>
              <p:ext uri="{D42A27DB-BD31-4B8C-83A1-F6EECF244321}">
                <p14:modId xmlns:p14="http://schemas.microsoft.com/office/powerpoint/2010/main" val="293311689"/>
              </p:ext>
            </p:extLst>
          </p:nvPr>
        </p:nvGraphicFramePr>
        <p:xfrm>
          <a:off x="6420026" y="1920876"/>
          <a:ext cx="5048074" cy="1508124"/>
        </p:xfrm>
        <a:graphic>
          <a:graphicData uri="http://schemas.openxmlformats.org/drawingml/2006/table">
            <a:tbl>
              <a:tblPr firstRow="1" firstCol="1" bandRow="1" bandCol="1">
                <a:tableStyleId>{5940675A-B579-460E-94D1-54222C63F5DA}</a:tableStyleId>
              </a:tblPr>
              <a:tblGrid>
                <a:gridCol w="2415612">
                  <a:extLst>
                    <a:ext uri="{9D8B030D-6E8A-4147-A177-3AD203B41FA5}">
                      <a16:colId xmlns:a16="http://schemas.microsoft.com/office/drawing/2014/main" val="472412063"/>
                    </a:ext>
                  </a:extLst>
                </a:gridCol>
                <a:gridCol w="2632462">
                  <a:extLst>
                    <a:ext uri="{9D8B030D-6E8A-4147-A177-3AD203B41FA5}">
                      <a16:colId xmlns:a16="http://schemas.microsoft.com/office/drawing/2014/main" val="88625056"/>
                    </a:ext>
                  </a:extLst>
                </a:gridCol>
              </a:tblGrid>
              <a:tr h="754062">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книг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ӱстемб</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пышт</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I put the book on the table.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10834049"/>
                  </a:ext>
                </a:extLst>
              </a:tr>
              <a:tr h="754062">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Книг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ӱстемб</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лне </a:t>
                      </a:r>
                      <a:r>
                        <a:rPr lang="en-US" sz="2000" u="sng">
                          <a:effectLst/>
                          <a:latin typeface="Calibri" panose="020F0502020204030204" pitchFamily="34" charset="0"/>
                          <a:ea typeface="PMingLiU" panose="02020500000000000000" pitchFamily="18" charset="-120"/>
                          <a:cs typeface="Calibri" panose="020F0502020204030204" pitchFamily="34" charset="0"/>
                        </a:rPr>
                        <a:t>ки</a:t>
                      </a:r>
                      <a:r>
                        <a:rPr lang="en-US" sz="2000" b="1" u="sng">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The book is lying on the table.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56536306"/>
                  </a:ext>
                </a:extLst>
              </a:tr>
            </a:tbl>
          </a:graphicData>
        </a:graphic>
      </p:graphicFrame>
      <p:graphicFrame>
        <p:nvGraphicFramePr>
          <p:cNvPr id="11" name="Table 10">
            <a:extLst>
              <a:ext uri="{FF2B5EF4-FFF2-40B4-BE49-F238E27FC236}">
                <a16:creationId xmlns:a16="http://schemas.microsoft.com/office/drawing/2014/main" id="{050C4739-F49C-43C7-AFA4-E33CC1C8A380}"/>
              </a:ext>
            </a:extLst>
          </p:cNvPr>
          <p:cNvGraphicFramePr>
            <a:graphicFrameLocks noGrp="1"/>
          </p:cNvGraphicFramePr>
          <p:nvPr>
            <p:extLst>
              <p:ext uri="{D42A27DB-BD31-4B8C-83A1-F6EECF244321}">
                <p14:modId xmlns:p14="http://schemas.microsoft.com/office/powerpoint/2010/main" val="2853441450"/>
              </p:ext>
            </p:extLst>
          </p:nvPr>
        </p:nvGraphicFramePr>
        <p:xfrm>
          <a:off x="6420026" y="3951289"/>
          <a:ext cx="5048074" cy="1508124"/>
        </p:xfrm>
        <a:graphic>
          <a:graphicData uri="http://schemas.openxmlformats.org/drawingml/2006/table">
            <a:tbl>
              <a:tblPr firstRow="1" firstCol="1" bandRow="1" bandCol="1">
                <a:tableStyleId>{5940675A-B579-460E-94D1-54222C63F5DA}</a:tableStyleId>
              </a:tblPr>
              <a:tblGrid>
                <a:gridCol w="2415612">
                  <a:extLst>
                    <a:ext uri="{9D8B030D-6E8A-4147-A177-3AD203B41FA5}">
                      <a16:colId xmlns:a16="http://schemas.microsoft.com/office/drawing/2014/main" val="472412063"/>
                    </a:ext>
                  </a:extLst>
                </a:gridCol>
                <a:gridCol w="2632462">
                  <a:extLst>
                    <a:ext uri="{9D8B030D-6E8A-4147-A177-3AD203B41FA5}">
                      <a16:colId xmlns:a16="http://schemas.microsoft.com/office/drawing/2014/main" val="88625056"/>
                    </a:ext>
                  </a:extLst>
                </a:gridCol>
              </a:tblGrid>
              <a:tr h="754062">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книг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ӱстемб</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опт</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I put books on the table.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10834049"/>
                  </a:ext>
                </a:extLst>
              </a:tr>
              <a:tr h="754062">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Книг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-влак ӱстемб</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лне </a:t>
                      </a:r>
                      <a:r>
                        <a:rPr lang="en-US" sz="2000" u="sng">
                          <a:effectLst/>
                          <a:latin typeface="Calibri" panose="020F0502020204030204" pitchFamily="34" charset="0"/>
                          <a:ea typeface="PMingLiU" panose="02020500000000000000" pitchFamily="18" charset="-120"/>
                          <a:cs typeface="Calibri" panose="020F0502020204030204" pitchFamily="34" charset="0"/>
                        </a:rPr>
                        <a:t>ки</a:t>
                      </a:r>
                      <a:r>
                        <a:rPr lang="en-US" sz="2000" b="1" u="sng">
                          <a:effectLst/>
                          <a:latin typeface="Calibri" panose="020F0502020204030204" pitchFamily="34" charset="0"/>
                          <a:ea typeface="PMingLiU" panose="02020500000000000000" pitchFamily="18" charset="-120"/>
                          <a:cs typeface="Calibri" panose="020F0502020204030204" pitchFamily="34" charset="0"/>
                        </a:rPr>
                        <a:t>я</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The books are lying on the table.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56536306"/>
                  </a:ext>
                </a:extLst>
              </a:tr>
            </a:tbl>
          </a:graphicData>
        </a:graphic>
      </p:graphicFrame>
      <p:sp>
        <p:nvSpPr>
          <p:cNvPr id="12" name="TextBox 11">
            <a:extLst>
              <a:ext uri="{FF2B5EF4-FFF2-40B4-BE49-F238E27FC236}">
                <a16:creationId xmlns:a16="http://schemas.microsoft.com/office/drawing/2014/main" id="{F22E690D-470D-4982-BCA0-810C2CD3CA96}"/>
              </a:ext>
            </a:extLst>
          </p:cNvPr>
          <p:cNvSpPr txBox="1"/>
          <p:nvPr/>
        </p:nvSpPr>
        <p:spPr>
          <a:xfrm>
            <a:off x="838200" y="1504435"/>
            <a:ext cx="2311400" cy="369332"/>
          </a:xfrm>
          <a:prstGeom prst="rect">
            <a:avLst/>
          </a:prstGeom>
          <a:noFill/>
        </p:spPr>
        <p:txBody>
          <a:bodyPr wrap="square">
            <a:spAutoFit/>
          </a:bodyPr>
          <a:lstStyle/>
          <a:p>
            <a:r>
              <a:rPr lang="mi-NZ" u="sng" dirty="0"/>
              <a:t>b) Lying position</a:t>
            </a:r>
            <a:endParaRPr lang="en-GB" u="sng" dirty="0"/>
          </a:p>
        </p:txBody>
      </p:sp>
    </p:spTree>
    <p:extLst>
      <p:ext uri="{BB962C8B-B14F-4D97-AF65-F5344CB8AC3E}">
        <p14:creationId xmlns:p14="http://schemas.microsoft.com/office/powerpoint/2010/main" val="21408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de-AT" sz="3600" u="sng" dirty="0">
                <a:latin typeface="Calibri" panose="020F0502020204030204" pitchFamily="34" charset="0"/>
                <a:ea typeface="Times New Roman" panose="02020603050405020304" pitchFamily="18" charset="0"/>
                <a:cs typeface="Calibri" panose="020F0502020204030204" pitchFamily="34" charset="0"/>
              </a:rPr>
              <a:t>Putting and placing</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pic>
        <p:nvPicPr>
          <p:cNvPr id="8" name="Picture 7">
            <a:extLst>
              <a:ext uri="{FF2B5EF4-FFF2-40B4-BE49-F238E27FC236}">
                <a16:creationId xmlns:a16="http://schemas.microsoft.com/office/drawing/2014/main" id="{9C9894FC-AE76-4A4E-A9CF-C8BBC710C069}"/>
              </a:ext>
            </a:extLst>
          </p:cNvPr>
          <p:cNvPicPr>
            <a:picLocks noChangeAspect="1"/>
          </p:cNvPicPr>
          <p:nvPr/>
        </p:nvPicPr>
        <p:blipFill>
          <a:blip r:embed="rId2" cstate="print"/>
          <a:srcRect/>
          <a:stretch>
            <a:fillRect/>
          </a:stretch>
        </p:blipFill>
        <p:spPr bwMode="auto">
          <a:xfrm>
            <a:off x="838201" y="2628900"/>
            <a:ext cx="5478272" cy="3209925"/>
          </a:xfrm>
          <a:prstGeom prst="rect">
            <a:avLst/>
          </a:prstGeom>
          <a:noFill/>
          <a:ln w="9525">
            <a:noFill/>
            <a:miter lim="800000"/>
            <a:headEnd/>
            <a:tailEnd/>
          </a:ln>
        </p:spPr>
      </p:pic>
      <p:graphicFrame>
        <p:nvGraphicFramePr>
          <p:cNvPr id="11" name="Table 10">
            <a:extLst>
              <a:ext uri="{FF2B5EF4-FFF2-40B4-BE49-F238E27FC236}">
                <a16:creationId xmlns:a16="http://schemas.microsoft.com/office/drawing/2014/main" id="{35E16E48-D3E4-4E22-870C-A065703069BD}"/>
              </a:ext>
            </a:extLst>
          </p:cNvPr>
          <p:cNvGraphicFramePr>
            <a:graphicFrameLocks noGrp="1"/>
          </p:cNvGraphicFramePr>
          <p:nvPr>
            <p:extLst>
              <p:ext uri="{D42A27DB-BD31-4B8C-83A1-F6EECF244321}">
                <p14:modId xmlns:p14="http://schemas.microsoft.com/office/powerpoint/2010/main" val="1988919420"/>
              </p:ext>
            </p:extLst>
          </p:nvPr>
        </p:nvGraphicFramePr>
        <p:xfrm>
          <a:off x="6420026" y="1920876"/>
          <a:ext cx="5048074" cy="1508124"/>
        </p:xfrm>
        <a:graphic>
          <a:graphicData uri="http://schemas.openxmlformats.org/drawingml/2006/table">
            <a:tbl>
              <a:tblPr firstRow="1" firstCol="1" bandRow="1" bandCol="1">
                <a:tableStyleId>{5940675A-B579-460E-94D1-54222C63F5DA}</a:tableStyleId>
              </a:tblPr>
              <a:tblGrid>
                <a:gridCol w="2415612">
                  <a:extLst>
                    <a:ext uri="{9D8B030D-6E8A-4147-A177-3AD203B41FA5}">
                      <a16:colId xmlns:a16="http://schemas.microsoft.com/office/drawing/2014/main" val="472412063"/>
                    </a:ext>
                  </a:extLst>
                </a:gridCol>
                <a:gridCol w="2632462">
                  <a:extLst>
                    <a:ext uri="{9D8B030D-6E8A-4147-A177-3AD203B41FA5}">
                      <a16:colId xmlns:a16="http://schemas.microsoft.com/office/drawing/2014/main" val="88625056"/>
                    </a:ext>
                  </a:extLst>
                </a:gridCol>
              </a:tblGrid>
              <a:tr h="754062">
                <a:tc>
                  <a:txBody>
                    <a:bodyPr/>
                    <a:lstStyle/>
                    <a:p>
                      <a:pPr algn="l">
                        <a:lnSpc>
                          <a:spcPct val="107000"/>
                        </a:lnSpc>
                      </a:pPr>
                      <a:r>
                        <a:rPr lang="en-US" sz="20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зым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окн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шынд</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I put the vase in the window.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10834049"/>
                  </a:ext>
                </a:extLst>
              </a:tr>
              <a:tr h="754062">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зе окн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ште </a:t>
                      </a:r>
                      <a:r>
                        <a:rPr lang="en-US" sz="2000" u="sng">
                          <a:effectLst/>
                          <a:latin typeface="Calibri" panose="020F0502020204030204" pitchFamily="34" charset="0"/>
                          <a:ea typeface="PMingLiU" panose="02020500000000000000" pitchFamily="18" charset="-120"/>
                          <a:cs typeface="Calibri" panose="020F0502020204030204" pitchFamily="34" charset="0"/>
                        </a:rPr>
                        <a:t>шинч</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The vase is sitting in the window.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56536306"/>
                  </a:ext>
                </a:extLst>
              </a:tr>
            </a:tbl>
          </a:graphicData>
        </a:graphic>
      </p:graphicFrame>
      <p:sp>
        <p:nvSpPr>
          <p:cNvPr id="12" name="TextBox 11">
            <a:extLst>
              <a:ext uri="{FF2B5EF4-FFF2-40B4-BE49-F238E27FC236}">
                <a16:creationId xmlns:a16="http://schemas.microsoft.com/office/drawing/2014/main" id="{2A41B0C4-B7E0-4C51-BBE4-D18C4A7B2F37}"/>
              </a:ext>
            </a:extLst>
          </p:cNvPr>
          <p:cNvSpPr txBox="1"/>
          <p:nvPr/>
        </p:nvSpPr>
        <p:spPr>
          <a:xfrm>
            <a:off x="838200" y="1504435"/>
            <a:ext cx="2311400" cy="369332"/>
          </a:xfrm>
          <a:prstGeom prst="rect">
            <a:avLst/>
          </a:prstGeom>
          <a:noFill/>
        </p:spPr>
        <p:txBody>
          <a:bodyPr wrap="square">
            <a:spAutoFit/>
          </a:bodyPr>
          <a:lstStyle/>
          <a:p>
            <a:r>
              <a:rPr lang="mi-NZ" u="sng" dirty="0"/>
              <a:t>c) Sitting position</a:t>
            </a:r>
            <a:endParaRPr lang="en-GB" u="sng" dirty="0"/>
          </a:p>
        </p:txBody>
      </p:sp>
    </p:spTree>
    <p:extLst>
      <p:ext uri="{BB962C8B-B14F-4D97-AF65-F5344CB8AC3E}">
        <p14:creationId xmlns:p14="http://schemas.microsoft.com/office/powerpoint/2010/main" val="416434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de-AT" sz="3600" u="sng" dirty="0">
                <a:latin typeface="Calibri" panose="020F0502020204030204" pitchFamily="34" charset="0"/>
                <a:ea typeface="Times New Roman" panose="02020603050405020304" pitchFamily="18" charset="0"/>
                <a:cs typeface="Calibri" panose="020F0502020204030204" pitchFamily="34" charset="0"/>
              </a:rPr>
              <a:t>Putting and placing</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pic>
        <p:nvPicPr>
          <p:cNvPr id="9" name="Picture 8">
            <a:extLst>
              <a:ext uri="{FF2B5EF4-FFF2-40B4-BE49-F238E27FC236}">
                <a16:creationId xmlns:a16="http://schemas.microsoft.com/office/drawing/2014/main" id="{88BECB32-027E-4928-B1DC-534FC8E8A40D}"/>
              </a:ext>
            </a:extLst>
          </p:cNvPr>
          <p:cNvPicPr>
            <a:picLocks noChangeAspect="1"/>
          </p:cNvPicPr>
          <p:nvPr/>
        </p:nvPicPr>
        <p:blipFill rotWithShape="1">
          <a:blip r:embed="rId2" cstate="print"/>
          <a:srcRect t="14481"/>
          <a:stretch/>
        </p:blipFill>
        <p:spPr bwMode="auto">
          <a:xfrm>
            <a:off x="838200" y="2581592"/>
            <a:ext cx="4253230" cy="3163481"/>
          </a:xfrm>
          <a:prstGeom prst="rect">
            <a:avLst/>
          </a:prstGeom>
          <a:noFill/>
          <a:ln>
            <a:noFill/>
          </a:ln>
          <a:extLst>
            <a:ext uri="{53640926-AAD7-44D8-BBD7-CCE9431645EC}">
              <a14:shadowObscured xmlns:a14="http://schemas.microsoft.com/office/drawing/2010/main"/>
            </a:ext>
          </a:extLst>
        </p:spPr>
      </p:pic>
      <p:graphicFrame>
        <p:nvGraphicFramePr>
          <p:cNvPr id="10" name="Table 9">
            <a:extLst>
              <a:ext uri="{FF2B5EF4-FFF2-40B4-BE49-F238E27FC236}">
                <a16:creationId xmlns:a16="http://schemas.microsoft.com/office/drawing/2014/main" id="{585FA39C-61DB-4C96-B7FC-378B35620B02}"/>
              </a:ext>
            </a:extLst>
          </p:cNvPr>
          <p:cNvGraphicFramePr>
            <a:graphicFrameLocks noGrp="1"/>
          </p:cNvGraphicFramePr>
          <p:nvPr>
            <p:extLst>
              <p:ext uri="{D42A27DB-BD31-4B8C-83A1-F6EECF244321}">
                <p14:modId xmlns:p14="http://schemas.microsoft.com/office/powerpoint/2010/main" val="852085365"/>
              </p:ext>
            </p:extLst>
          </p:nvPr>
        </p:nvGraphicFramePr>
        <p:xfrm>
          <a:off x="6420026" y="1920876"/>
          <a:ext cx="5048074" cy="1508124"/>
        </p:xfrm>
        <a:graphic>
          <a:graphicData uri="http://schemas.openxmlformats.org/drawingml/2006/table">
            <a:tbl>
              <a:tblPr firstRow="1" firstCol="1" bandRow="1" bandCol="1">
                <a:tableStyleId>{5940675A-B579-460E-94D1-54222C63F5DA}</a:tableStyleId>
              </a:tblPr>
              <a:tblGrid>
                <a:gridCol w="2415612">
                  <a:extLst>
                    <a:ext uri="{9D8B030D-6E8A-4147-A177-3AD203B41FA5}">
                      <a16:colId xmlns:a16="http://schemas.microsoft.com/office/drawing/2014/main" val="472412063"/>
                    </a:ext>
                  </a:extLst>
                </a:gridCol>
                <a:gridCol w="2632462">
                  <a:extLst>
                    <a:ext uri="{9D8B030D-6E8A-4147-A177-3AD203B41FA5}">
                      <a16:colId xmlns:a16="http://schemas.microsoft.com/office/drawing/2014/main" val="88625056"/>
                    </a:ext>
                  </a:extLst>
                </a:gridCol>
              </a:tblGrid>
              <a:tr h="754062">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Мый портр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тым п</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рдыжыш </a:t>
                      </a:r>
                      <a:r>
                        <a:rPr lang="en-US" sz="2000" u="sng">
                          <a:effectLst/>
                          <a:latin typeface="Calibri" panose="020F0502020204030204" pitchFamily="34" charset="0"/>
                          <a:ea typeface="PMingLiU" panose="02020500000000000000" pitchFamily="18" charset="-120"/>
                          <a:cs typeface="Calibri" panose="020F0502020204030204" pitchFamily="34" charset="0"/>
                        </a:rPr>
                        <a:t>сак</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I put the portrait up on the wall.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10834049"/>
                  </a:ext>
                </a:extLst>
              </a:tr>
              <a:tr h="754062">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Портр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 п</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рдыжыште </a:t>
                      </a:r>
                      <a:r>
                        <a:rPr lang="en-US" sz="2000" u="sng">
                          <a:effectLst/>
                          <a:latin typeface="Calibri" panose="020F0502020204030204" pitchFamily="34" charset="0"/>
                          <a:ea typeface="PMingLiU" panose="02020500000000000000" pitchFamily="18" charset="-120"/>
                          <a:cs typeface="Calibri" panose="020F0502020204030204" pitchFamily="34" charset="0"/>
                        </a:rPr>
                        <a:t>кеч</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The portrait is hanging on the wall.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56536306"/>
                  </a:ext>
                </a:extLst>
              </a:tr>
            </a:tbl>
          </a:graphicData>
        </a:graphic>
      </p:graphicFrame>
      <p:sp>
        <p:nvSpPr>
          <p:cNvPr id="11" name="TextBox 10">
            <a:extLst>
              <a:ext uri="{FF2B5EF4-FFF2-40B4-BE49-F238E27FC236}">
                <a16:creationId xmlns:a16="http://schemas.microsoft.com/office/drawing/2014/main" id="{422A7059-D2C7-48A2-A3BA-DC9F437C1891}"/>
              </a:ext>
            </a:extLst>
          </p:cNvPr>
          <p:cNvSpPr txBox="1"/>
          <p:nvPr/>
        </p:nvSpPr>
        <p:spPr>
          <a:xfrm>
            <a:off x="838200" y="1504435"/>
            <a:ext cx="2311400" cy="369332"/>
          </a:xfrm>
          <a:prstGeom prst="rect">
            <a:avLst/>
          </a:prstGeom>
          <a:noFill/>
        </p:spPr>
        <p:txBody>
          <a:bodyPr wrap="square">
            <a:spAutoFit/>
          </a:bodyPr>
          <a:lstStyle/>
          <a:p>
            <a:r>
              <a:rPr lang="mi-NZ" u="sng" dirty="0"/>
              <a:t>d) Hanging position</a:t>
            </a:r>
            <a:endParaRPr lang="en-GB" u="sng" dirty="0"/>
          </a:p>
        </p:txBody>
      </p:sp>
    </p:spTree>
    <p:extLst>
      <p:ext uri="{BB962C8B-B14F-4D97-AF65-F5344CB8AC3E}">
        <p14:creationId xmlns:p14="http://schemas.microsoft.com/office/powerpoint/2010/main" val="172460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19</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32</a:t>
            </a:fld>
            <a:endParaRPr lang="en-GB"/>
          </a:p>
        </p:txBody>
      </p:sp>
    </p:spTree>
    <p:extLst>
      <p:ext uri="{BB962C8B-B14F-4D97-AF65-F5344CB8AC3E}">
        <p14:creationId xmlns:p14="http://schemas.microsoft.com/office/powerpoint/2010/main" val="3676685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F79E41-430D-43F5-AAAA-97BCABC6B955}"/>
              </a:ext>
            </a:extLst>
          </p:cNvPr>
          <p:cNvPicPr>
            <a:picLocks noChangeAspect="1"/>
          </p:cNvPicPr>
          <p:nvPr/>
        </p:nvPicPr>
        <p:blipFill>
          <a:blip r:embed="rId4"/>
          <a:stretch>
            <a:fillRect/>
          </a:stretch>
        </p:blipFill>
        <p:spPr>
          <a:xfrm>
            <a:off x="2162779" y="485596"/>
            <a:ext cx="7866442" cy="5886807"/>
          </a:xfrm>
          <a:prstGeom prst="rect">
            <a:avLst/>
          </a:prstGeom>
        </p:spPr>
      </p:pic>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19</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33</a:t>
            </a:fld>
            <a:endParaRPr lang="en-GB"/>
          </a:p>
        </p:txBody>
      </p:sp>
      <p:pic>
        <p:nvPicPr>
          <p:cNvPr id="8" name="omj_19_1-a">
            <a:hlinkClick r:id="" action="ppaction://media"/>
            <a:extLst>
              <a:ext uri="{FF2B5EF4-FFF2-40B4-BE49-F238E27FC236}">
                <a16:creationId xmlns:a16="http://schemas.microsoft.com/office/drawing/2014/main" id="{7AD99661-66E7-4A85-8F9A-5EA5299735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68550" y="1501775"/>
            <a:ext cx="609600" cy="609600"/>
          </a:xfrm>
          <a:prstGeom prst="rect">
            <a:avLst/>
          </a:prstGeom>
        </p:spPr>
      </p:pic>
    </p:spTree>
    <p:extLst>
      <p:ext uri="{BB962C8B-B14F-4D97-AF65-F5344CB8AC3E}">
        <p14:creationId xmlns:p14="http://schemas.microsoft.com/office/powerpoint/2010/main" val="292231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47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19</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34</a:t>
            </a:fld>
            <a:endParaRPr lang="en-GB"/>
          </a:p>
        </p:txBody>
      </p:sp>
      <p:pic>
        <p:nvPicPr>
          <p:cNvPr id="3" name="Picture 2">
            <a:extLst>
              <a:ext uri="{FF2B5EF4-FFF2-40B4-BE49-F238E27FC236}">
                <a16:creationId xmlns:a16="http://schemas.microsoft.com/office/drawing/2014/main" id="{DDCE7FF5-290E-4646-9EAE-88E7FAEC3979}"/>
              </a:ext>
            </a:extLst>
          </p:cNvPr>
          <p:cNvPicPr>
            <a:picLocks noChangeAspect="1"/>
          </p:cNvPicPr>
          <p:nvPr/>
        </p:nvPicPr>
        <p:blipFill>
          <a:blip r:embed="rId4"/>
          <a:stretch>
            <a:fillRect/>
          </a:stretch>
        </p:blipFill>
        <p:spPr>
          <a:xfrm>
            <a:off x="2187067" y="623246"/>
            <a:ext cx="7817866" cy="5611508"/>
          </a:xfrm>
          <a:prstGeom prst="rect">
            <a:avLst/>
          </a:prstGeom>
        </p:spPr>
      </p:pic>
      <p:pic>
        <p:nvPicPr>
          <p:cNvPr id="6" name="omj_19_1.b">
            <a:hlinkClick r:id="" action="ppaction://media"/>
            <a:extLst>
              <a:ext uri="{FF2B5EF4-FFF2-40B4-BE49-F238E27FC236}">
                <a16:creationId xmlns:a16="http://schemas.microsoft.com/office/drawing/2014/main" id="{98F5C3BA-7193-4D0C-A3EC-DE1A32DFD7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30450" y="1142527"/>
            <a:ext cx="609600" cy="609600"/>
          </a:xfrm>
          <a:prstGeom prst="rect">
            <a:avLst/>
          </a:prstGeom>
        </p:spPr>
      </p:pic>
    </p:spTree>
    <p:extLst>
      <p:ext uri="{BB962C8B-B14F-4D97-AF65-F5344CB8AC3E}">
        <p14:creationId xmlns:p14="http://schemas.microsoft.com/office/powerpoint/2010/main" val="42601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7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19</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35</a:t>
            </a:fld>
            <a:endParaRPr lang="en-GB"/>
          </a:p>
        </p:txBody>
      </p:sp>
    </p:spTree>
    <p:extLst>
      <p:ext uri="{BB962C8B-B14F-4D97-AF65-F5344CB8AC3E}">
        <p14:creationId xmlns:p14="http://schemas.microsoft.com/office/powerpoint/2010/main" val="3801195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15.</a:t>
            </a: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30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dirty="0" err="1"/>
              <a:t>Яндак</a:t>
            </a:r>
            <a:r>
              <a:rPr lang="en-US" b="1" dirty="0" err="1"/>
              <a:t>о</a:t>
            </a:r>
            <a:r>
              <a:rPr lang="en-US" dirty="0" err="1"/>
              <a:t>в</a:t>
            </a:r>
            <a:r>
              <a:rPr lang="en-US" dirty="0"/>
              <a:t> </a:t>
            </a:r>
            <a:r>
              <a:rPr lang="en-US" dirty="0" err="1"/>
              <a:t>Ив</a:t>
            </a:r>
            <a:r>
              <a:rPr lang="en-US" b="1" dirty="0" err="1"/>
              <a:t>а</a:t>
            </a:r>
            <a:r>
              <a:rPr lang="en-US" dirty="0" err="1"/>
              <a:t>н</a:t>
            </a:r>
            <a:r>
              <a:rPr lang="en-US" dirty="0"/>
              <a:t> </a:t>
            </a:r>
            <a:r>
              <a:rPr lang="en-US" dirty="0" err="1"/>
              <a:t>Ив</a:t>
            </a:r>
            <a:r>
              <a:rPr lang="en-US" b="1" dirty="0" err="1"/>
              <a:t>а</a:t>
            </a:r>
            <a:r>
              <a:rPr lang="en-US" dirty="0" err="1"/>
              <a:t>нович</a:t>
            </a:r>
            <a:r>
              <a:rPr lang="en-US" dirty="0"/>
              <a:t> </a:t>
            </a:r>
            <a:r>
              <a:rPr lang="en-US" dirty="0" err="1"/>
              <a:t>куг</a:t>
            </a:r>
            <a:r>
              <a:rPr lang="en-US" b="1" dirty="0" err="1"/>
              <a:t>у</a:t>
            </a:r>
            <a:r>
              <a:rPr lang="en-US" dirty="0"/>
              <a:t> </a:t>
            </a:r>
            <a:r>
              <a:rPr lang="en-US" dirty="0" err="1"/>
              <a:t>оз</a:t>
            </a:r>
            <a:r>
              <a:rPr lang="en-US" b="1" dirty="0" err="1"/>
              <a:t>а</a:t>
            </a:r>
            <a:r>
              <a:rPr lang="en-US" dirty="0" err="1"/>
              <a:t>нлыкым</a:t>
            </a:r>
            <a:r>
              <a:rPr lang="en-US" dirty="0"/>
              <a:t> </a:t>
            </a:r>
            <a:r>
              <a:rPr lang="en-US" dirty="0" err="1"/>
              <a:t>вуйлат</a:t>
            </a:r>
            <a:r>
              <a:rPr lang="en-US" b="1" dirty="0" err="1"/>
              <a:t>а</a:t>
            </a:r>
            <a:r>
              <a:rPr lang="en-US" dirty="0"/>
              <a:t>.</a:t>
            </a:r>
          </a:p>
          <a:p>
            <a:pPr marL="0" indent="0">
              <a:buNone/>
            </a:pPr>
            <a:r>
              <a:rPr lang="en-US" dirty="0" err="1"/>
              <a:t>Онд</a:t>
            </a:r>
            <a:r>
              <a:rPr lang="en-US" b="1" dirty="0" err="1"/>
              <a:t>а</a:t>
            </a:r>
            <a:r>
              <a:rPr lang="en-US" dirty="0" err="1"/>
              <a:t>к</a:t>
            </a:r>
            <a:r>
              <a:rPr lang="en-US" dirty="0"/>
              <a:t> </a:t>
            </a:r>
            <a:r>
              <a:rPr lang="en-US" dirty="0" err="1"/>
              <a:t>т</a:t>
            </a:r>
            <a:r>
              <a:rPr lang="en-US" b="1" dirty="0" err="1"/>
              <a:t>и</a:t>
            </a:r>
            <a:r>
              <a:rPr lang="en-US" dirty="0" err="1"/>
              <a:t>де</a:t>
            </a:r>
            <a:r>
              <a:rPr lang="en-US" dirty="0"/>
              <a:t> </a:t>
            </a:r>
            <a:r>
              <a:rPr lang="en-US" dirty="0" err="1"/>
              <a:t>оз</a:t>
            </a:r>
            <a:r>
              <a:rPr lang="en-US" b="1" dirty="0" err="1"/>
              <a:t>а</a:t>
            </a:r>
            <a:r>
              <a:rPr lang="en-US" dirty="0" err="1"/>
              <a:t>нлык</a:t>
            </a:r>
            <a:r>
              <a:rPr lang="en-US" dirty="0"/>
              <a:t> </a:t>
            </a:r>
            <a:r>
              <a:rPr lang="en-US" dirty="0" err="1"/>
              <a:t>л</a:t>
            </a:r>
            <a:r>
              <a:rPr lang="en-US" b="1" dirty="0" err="1"/>
              <a:t>у</a:t>
            </a:r>
            <a:r>
              <a:rPr lang="en-US" dirty="0" err="1"/>
              <a:t>шкыдо</a:t>
            </a:r>
            <a:r>
              <a:rPr lang="en-US" dirty="0"/>
              <a:t> </a:t>
            </a:r>
            <a:r>
              <a:rPr lang="en-US" dirty="0" err="1"/>
              <a:t>л</a:t>
            </a:r>
            <a:r>
              <a:rPr lang="en-US" b="1" dirty="0" err="1"/>
              <a:t>и</a:t>
            </a:r>
            <a:r>
              <a:rPr lang="en-US" dirty="0" err="1"/>
              <a:t>йын</a:t>
            </a:r>
            <a:r>
              <a:rPr lang="en-US" dirty="0"/>
              <a:t>, а </a:t>
            </a:r>
            <a:r>
              <a:rPr lang="en-US" dirty="0" err="1"/>
              <a:t>к</a:t>
            </a:r>
            <a:r>
              <a:rPr lang="en-US" b="1" dirty="0" err="1"/>
              <a:t>ы</a:t>
            </a:r>
            <a:r>
              <a:rPr lang="en-US" dirty="0" err="1"/>
              <a:t>зыт</a:t>
            </a:r>
            <a:r>
              <a:rPr lang="en-US" dirty="0"/>
              <a:t> </a:t>
            </a:r>
            <a:r>
              <a:rPr lang="en-US" dirty="0" err="1"/>
              <a:t>йол</a:t>
            </a:r>
            <a:r>
              <a:rPr lang="en-US" dirty="0"/>
              <a:t> </a:t>
            </a:r>
            <a:r>
              <a:rPr lang="en-US" dirty="0" err="1"/>
              <a:t>ӱмб</a:t>
            </a:r>
            <a:r>
              <a:rPr lang="en-US" b="1" dirty="0" err="1"/>
              <a:t>а</a:t>
            </a:r>
            <a:r>
              <a:rPr lang="en-US" dirty="0" err="1"/>
              <a:t>к</a:t>
            </a:r>
            <a:r>
              <a:rPr lang="en-US" dirty="0"/>
              <a:t> </a:t>
            </a:r>
            <a:r>
              <a:rPr lang="en-US" dirty="0" err="1"/>
              <a:t>шог</a:t>
            </a:r>
            <a:r>
              <a:rPr lang="en-US" b="1" dirty="0" err="1"/>
              <a:t>а</a:t>
            </a:r>
            <a:r>
              <a:rPr lang="en-US" dirty="0" err="1"/>
              <a:t>лын</a:t>
            </a:r>
            <a:r>
              <a:rPr lang="en-US" dirty="0"/>
              <a:t>.</a:t>
            </a:r>
          </a:p>
          <a:p>
            <a:pPr marL="0" indent="0">
              <a:buNone/>
            </a:pPr>
            <a:r>
              <a:rPr lang="en-US" dirty="0" err="1"/>
              <a:t>Ив</a:t>
            </a:r>
            <a:r>
              <a:rPr lang="en-US" b="1" dirty="0" err="1"/>
              <a:t>а</a:t>
            </a:r>
            <a:r>
              <a:rPr lang="en-US" dirty="0" err="1"/>
              <a:t>н</a:t>
            </a:r>
            <a:r>
              <a:rPr lang="en-US" dirty="0"/>
              <a:t> </a:t>
            </a:r>
            <a:r>
              <a:rPr lang="en-US" dirty="0" err="1"/>
              <a:t>Ив</a:t>
            </a:r>
            <a:r>
              <a:rPr lang="en-US" b="1" dirty="0" err="1"/>
              <a:t>а</a:t>
            </a:r>
            <a:r>
              <a:rPr lang="en-US" dirty="0" err="1"/>
              <a:t>нович</a:t>
            </a:r>
            <a:r>
              <a:rPr lang="en-US" dirty="0"/>
              <a:t> у </a:t>
            </a:r>
            <a:r>
              <a:rPr lang="en-US" dirty="0" err="1"/>
              <a:t>й</a:t>
            </a:r>
            <a:r>
              <a:rPr lang="en-US" b="1" dirty="0" err="1"/>
              <a:t>ӧ</a:t>
            </a:r>
            <a:r>
              <a:rPr lang="en-US" dirty="0" err="1"/>
              <a:t>ным</a:t>
            </a:r>
            <a:r>
              <a:rPr lang="en-US" dirty="0"/>
              <a:t> </a:t>
            </a:r>
            <a:r>
              <a:rPr lang="en-US" dirty="0" err="1"/>
              <a:t>кумд</a:t>
            </a:r>
            <a:r>
              <a:rPr lang="en-US" b="1" dirty="0" err="1"/>
              <a:t>а</a:t>
            </a:r>
            <a:r>
              <a:rPr lang="en-US" dirty="0" err="1"/>
              <a:t>н</a:t>
            </a:r>
            <a:r>
              <a:rPr lang="en-US" dirty="0"/>
              <a:t> </a:t>
            </a:r>
            <a:r>
              <a:rPr lang="en-US" dirty="0" err="1"/>
              <a:t>шар</a:t>
            </a:r>
            <a:r>
              <a:rPr lang="en-US" b="1" dirty="0" err="1"/>
              <a:t>е</a:t>
            </a:r>
            <a:r>
              <a:rPr lang="en-US" dirty="0" err="1"/>
              <a:t>н</a:t>
            </a:r>
            <a:r>
              <a:rPr lang="en-US" dirty="0"/>
              <a:t>.</a:t>
            </a:r>
          </a:p>
          <a:p>
            <a:pPr marL="0" indent="0">
              <a:buNone/>
            </a:pPr>
            <a:r>
              <a:rPr lang="en-US" dirty="0" err="1"/>
              <a:t>Т</a:t>
            </a:r>
            <a:r>
              <a:rPr lang="en-US" b="1" dirty="0" err="1"/>
              <a:t>и</a:t>
            </a:r>
            <a:r>
              <a:rPr lang="en-US" dirty="0" err="1"/>
              <a:t>де</a:t>
            </a:r>
            <a:r>
              <a:rPr lang="en-US" dirty="0"/>
              <a:t> </a:t>
            </a:r>
            <a:r>
              <a:rPr lang="en-US" dirty="0" err="1"/>
              <a:t>ялоз</a:t>
            </a:r>
            <a:r>
              <a:rPr lang="en-US" b="1" dirty="0" err="1"/>
              <a:t>а</a:t>
            </a:r>
            <a:r>
              <a:rPr lang="en-US" dirty="0" err="1"/>
              <a:t>нлык</a:t>
            </a:r>
            <a:r>
              <a:rPr lang="en-US" dirty="0"/>
              <a:t> </a:t>
            </a:r>
            <a:r>
              <a:rPr lang="en-US" dirty="0" err="1"/>
              <a:t>л</a:t>
            </a:r>
            <a:r>
              <a:rPr lang="en-US" b="1" dirty="0" err="1"/>
              <a:t>е</a:t>
            </a:r>
            <a:r>
              <a:rPr lang="en-US" dirty="0" err="1"/>
              <a:t>ктышым</a:t>
            </a:r>
            <a:r>
              <a:rPr lang="en-US" dirty="0"/>
              <a:t> </a:t>
            </a:r>
            <a:r>
              <a:rPr lang="en-US" dirty="0" err="1"/>
              <a:t>кугемд</a:t>
            </a:r>
            <a:r>
              <a:rPr lang="en-US" b="1" dirty="0" err="1"/>
              <a:t>а</a:t>
            </a:r>
            <a:r>
              <a:rPr lang="en-US" dirty="0" err="1"/>
              <a:t>ш</a:t>
            </a:r>
            <a:r>
              <a:rPr lang="en-US" dirty="0"/>
              <a:t> </a:t>
            </a:r>
            <a:r>
              <a:rPr lang="en-US" dirty="0" err="1"/>
              <a:t>полш</a:t>
            </a:r>
            <a:r>
              <a:rPr lang="en-US" b="1" dirty="0" err="1"/>
              <a:t>е</a:t>
            </a:r>
            <a:r>
              <a:rPr lang="en-US" dirty="0" err="1"/>
              <a:t>н</a:t>
            </a:r>
            <a:r>
              <a:rPr lang="en-US" dirty="0"/>
              <a:t>.</a:t>
            </a:r>
          </a:p>
          <a:p>
            <a:pPr marL="0" indent="0">
              <a:buNone/>
            </a:pPr>
            <a:r>
              <a:rPr lang="en-US" b="1" dirty="0" err="1"/>
              <a:t>Я</a:t>
            </a:r>
            <a:r>
              <a:rPr lang="en-US" dirty="0" err="1"/>
              <a:t>лыште</a:t>
            </a:r>
            <a:r>
              <a:rPr lang="en-US" dirty="0"/>
              <a:t> </a:t>
            </a:r>
            <a:r>
              <a:rPr lang="en-US" dirty="0" err="1"/>
              <a:t>к</a:t>
            </a:r>
            <a:r>
              <a:rPr lang="en-US" b="1" dirty="0" err="1"/>
              <a:t>ы</a:t>
            </a:r>
            <a:r>
              <a:rPr lang="en-US" dirty="0" err="1"/>
              <a:t>зыт</a:t>
            </a:r>
            <a:r>
              <a:rPr lang="en-US" dirty="0"/>
              <a:t> </a:t>
            </a:r>
            <a:r>
              <a:rPr lang="en-US" dirty="0" err="1"/>
              <a:t>к</a:t>
            </a:r>
            <a:r>
              <a:rPr lang="en-US" b="1" dirty="0" err="1"/>
              <a:t>е</a:t>
            </a:r>
            <a:r>
              <a:rPr lang="en-US" dirty="0" err="1"/>
              <a:t>выт</a:t>
            </a:r>
            <a:r>
              <a:rPr lang="en-US" dirty="0"/>
              <a:t>, </a:t>
            </a:r>
            <a:r>
              <a:rPr lang="en-US" dirty="0" err="1"/>
              <a:t>клуб</a:t>
            </a:r>
            <a:r>
              <a:rPr lang="en-US" dirty="0"/>
              <a:t> </a:t>
            </a:r>
            <a:r>
              <a:rPr lang="en-US" b="1" dirty="0" err="1"/>
              <a:t>у</a:t>
            </a:r>
            <a:r>
              <a:rPr lang="en-US" dirty="0" err="1"/>
              <a:t>ло</a:t>
            </a:r>
            <a:r>
              <a:rPr lang="en-US" dirty="0"/>
              <a:t>.</a:t>
            </a:r>
          </a:p>
          <a:p>
            <a:pPr marL="0" indent="0">
              <a:buNone/>
            </a:pPr>
            <a:r>
              <a:rPr lang="en-US" dirty="0" err="1"/>
              <a:t>К</a:t>
            </a:r>
            <a:r>
              <a:rPr lang="en-US" b="1" dirty="0" err="1"/>
              <a:t>а</a:t>
            </a:r>
            <a:r>
              <a:rPr lang="en-US" dirty="0" err="1"/>
              <a:t>жне</a:t>
            </a:r>
            <a:r>
              <a:rPr lang="en-US" dirty="0"/>
              <a:t> </a:t>
            </a:r>
            <a:r>
              <a:rPr lang="en-US" dirty="0" err="1"/>
              <a:t>оз</a:t>
            </a:r>
            <a:r>
              <a:rPr lang="en-US" b="1" dirty="0" err="1"/>
              <a:t>а</a:t>
            </a:r>
            <a:r>
              <a:rPr lang="en-US" dirty="0" err="1"/>
              <a:t>нлыкыш</a:t>
            </a:r>
            <a:r>
              <a:rPr lang="en-US" dirty="0"/>
              <a:t> </a:t>
            </a:r>
            <a:r>
              <a:rPr lang="en-US" dirty="0" err="1"/>
              <a:t>г</a:t>
            </a:r>
            <a:r>
              <a:rPr lang="en-US" b="1" dirty="0" err="1"/>
              <a:t>а</a:t>
            </a:r>
            <a:r>
              <a:rPr lang="en-US" dirty="0" err="1"/>
              <a:t>зым</a:t>
            </a:r>
            <a:r>
              <a:rPr lang="en-US" dirty="0"/>
              <a:t> </a:t>
            </a:r>
            <a:r>
              <a:rPr lang="en-US" dirty="0" err="1"/>
              <a:t>п</a:t>
            </a:r>
            <a:r>
              <a:rPr lang="en-US" b="1" dirty="0" err="1"/>
              <a:t>у</a:t>
            </a:r>
            <a:r>
              <a:rPr lang="en-US" dirty="0" err="1"/>
              <a:t>ртымо</a:t>
            </a:r>
            <a:r>
              <a:rPr lang="en-US" dirty="0"/>
              <a:t>.</a:t>
            </a:r>
          </a:p>
          <a:p>
            <a:pPr marL="0" indent="0">
              <a:buNone/>
            </a:pPr>
            <a:r>
              <a:rPr lang="en-US" dirty="0" err="1"/>
              <a:t>Эш</a:t>
            </a:r>
            <a:r>
              <a:rPr lang="en-US" b="1" dirty="0" err="1"/>
              <a:t>е</a:t>
            </a:r>
            <a:r>
              <a:rPr lang="en-US" dirty="0"/>
              <a:t> у </a:t>
            </a:r>
            <a:r>
              <a:rPr lang="en-US" dirty="0" err="1"/>
              <a:t>шк</a:t>
            </a:r>
            <a:r>
              <a:rPr lang="en-US" b="1" dirty="0" err="1"/>
              <a:t>о</a:t>
            </a:r>
            <a:r>
              <a:rPr lang="en-US" dirty="0" err="1"/>
              <a:t>лым</a:t>
            </a:r>
            <a:r>
              <a:rPr lang="en-US" dirty="0"/>
              <a:t> </a:t>
            </a:r>
            <a:r>
              <a:rPr lang="en-US" dirty="0" err="1"/>
              <a:t>чоҥ</a:t>
            </a:r>
            <a:r>
              <a:rPr lang="en-US" b="1" dirty="0" err="1"/>
              <a:t>а</a:t>
            </a:r>
            <a:r>
              <a:rPr lang="en-US" dirty="0" err="1"/>
              <a:t>ш</a:t>
            </a:r>
            <a:r>
              <a:rPr lang="en-US" dirty="0"/>
              <a:t> </a:t>
            </a:r>
            <a:r>
              <a:rPr lang="en-US" dirty="0" err="1"/>
              <a:t>шон</a:t>
            </a:r>
            <a:r>
              <a:rPr lang="en-US" b="1" dirty="0" err="1"/>
              <a:t>а</a:t>
            </a:r>
            <a:r>
              <a:rPr lang="en-US" dirty="0" err="1"/>
              <a:t>т</a:t>
            </a:r>
            <a:r>
              <a:rPr lang="en-US" dirty="0"/>
              <a:t>.</a:t>
            </a:r>
            <a:endParaRPr lang="en-GB" dirty="0"/>
          </a:p>
          <a:p>
            <a:pPr marL="0" indent="0">
              <a:buNone/>
            </a:pPr>
            <a:endParaRPr lang="en-GB" dirty="0"/>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36</a:t>
            </a:fld>
            <a:endParaRPr lang="en-GB"/>
          </a:p>
        </p:txBody>
      </p:sp>
      <p:pic>
        <p:nvPicPr>
          <p:cNvPr id="2" name="omj_19_2">
            <a:hlinkClick r:id="" action="ppaction://media"/>
            <a:extLst>
              <a:ext uri="{FF2B5EF4-FFF2-40B4-BE49-F238E27FC236}">
                <a16:creationId xmlns:a16="http://schemas.microsoft.com/office/drawing/2014/main" id="{B15C9613-673A-4915-A2B8-8DC957A870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71075" y="5746750"/>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3684630465"/>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Nominalization in ‑</a:t>
                      </a:r>
                      <a:r>
                        <a:rPr lang="de-AT" sz="2000" b="1" i="1"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mi-NZ" sz="2000" b="1" i="1" u="none" strike="noStrike" dirty="0">
                          <a:effectLst/>
                          <a:latin typeface="Calibri" panose="020F0502020204030204" pitchFamily="34" charset="0"/>
                          <a:ea typeface="PMingLiU" panose="02020500000000000000" pitchFamily="18" charset="-120"/>
                          <a:cs typeface="Calibri" panose="020F0502020204030204" pitchFamily="34" charset="0"/>
                        </a:rPr>
                        <a:t>аш</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кочм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шичм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лекм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пурым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Deverbal nominal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маш</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dirty="0"/>
          </a:p>
        </p:txBody>
      </p:sp>
      <p:sp>
        <p:nvSpPr>
          <p:cNvPr id="8" name="Rectangle 7">
            <a:extLst>
              <a:ext uri="{FF2B5EF4-FFF2-40B4-BE49-F238E27FC236}">
                <a16:creationId xmlns:a16="http://schemas.microsoft.com/office/drawing/2014/main" id="{95C06173-CD12-4E18-8417-8D2F18D1BEB9}"/>
              </a:ext>
            </a:extLst>
          </p:cNvPr>
          <p:cNvSpPr/>
          <p:nvPr/>
        </p:nvSpPr>
        <p:spPr>
          <a:xfrm>
            <a:off x="8456312" y="2419159"/>
            <a:ext cx="1486757"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9" name="Rectangle 8">
            <a:extLst>
              <a:ext uri="{FF2B5EF4-FFF2-40B4-BE49-F238E27FC236}">
                <a16:creationId xmlns:a16="http://schemas.microsoft.com/office/drawing/2014/main" id="{1A540831-0A2B-462B-9206-A2A5977DE062}"/>
              </a:ext>
            </a:extLst>
          </p:cNvPr>
          <p:cNvSpPr/>
          <p:nvPr/>
        </p:nvSpPr>
        <p:spPr>
          <a:xfrm>
            <a:off x="8478496" y="2704996"/>
            <a:ext cx="1373957"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BDD74C9-F812-470A-BB46-A06A241C5B46}"/>
              </a:ext>
            </a:extLst>
          </p:cNvPr>
          <p:cNvSpPr/>
          <p:nvPr/>
        </p:nvSpPr>
        <p:spPr>
          <a:xfrm>
            <a:off x="8456311" y="3061694"/>
            <a:ext cx="1985319"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E1157E9E-34C7-46E7-8393-4DFF82DB51CB}"/>
              </a:ext>
            </a:extLst>
          </p:cNvPr>
          <p:cNvSpPr/>
          <p:nvPr/>
        </p:nvSpPr>
        <p:spPr>
          <a:xfrm>
            <a:off x="8459397" y="338262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C150F34-1887-43B7-9BAE-09ACFE53AFA0}"/>
              </a:ext>
            </a:extLst>
          </p:cNvPr>
          <p:cNvSpPr/>
          <p:nvPr/>
        </p:nvSpPr>
        <p:spPr>
          <a:xfrm>
            <a:off x="8533314" y="3709914"/>
            <a:ext cx="117613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CC95D446-B0B1-4D68-8652-3B032DF8D80F}"/>
              </a:ext>
            </a:extLst>
          </p:cNvPr>
          <p:cNvSpPr/>
          <p:nvPr/>
        </p:nvSpPr>
        <p:spPr>
          <a:xfrm>
            <a:off x="8483856" y="4039500"/>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68DA8A-086E-4351-BB08-D1FA436C31A4}"/>
              </a:ext>
            </a:extLst>
          </p:cNvPr>
          <p:cNvSpPr/>
          <p:nvPr/>
        </p:nvSpPr>
        <p:spPr>
          <a:xfrm>
            <a:off x="8506040" y="4386047"/>
            <a:ext cx="1437029" cy="2347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50A2130-ED4D-4641-BC93-1310B314D291}"/>
              </a:ext>
            </a:extLst>
          </p:cNvPr>
          <p:cNvSpPr/>
          <p:nvPr/>
        </p:nvSpPr>
        <p:spPr>
          <a:xfrm>
            <a:off x="8483855" y="4747642"/>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294D79CA-BE98-4AB3-8758-93F424F2DCE8}"/>
              </a:ext>
            </a:extLst>
          </p:cNvPr>
          <p:cNvSpPr/>
          <p:nvPr/>
        </p:nvSpPr>
        <p:spPr>
          <a:xfrm>
            <a:off x="8486941" y="501725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78BD44E7-8089-4DA5-9A04-CA2ED5BB6964}"/>
              </a:ext>
            </a:extLst>
          </p:cNvPr>
          <p:cNvSpPr/>
          <p:nvPr/>
        </p:nvSpPr>
        <p:spPr>
          <a:xfrm>
            <a:off x="8560858" y="5344544"/>
            <a:ext cx="159562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FA3B3D8D-BF22-4EE4-B0D1-2E68E950E63B}"/>
              </a:ext>
            </a:extLst>
          </p:cNvPr>
          <p:cNvSpPr/>
          <p:nvPr/>
        </p:nvSpPr>
        <p:spPr>
          <a:xfrm>
            <a:off x="6598847" y="3387487"/>
            <a:ext cx="82430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1D30B67-C45F-4723-8908-F67C4C37647B}"/>
              </a:ext>
            </a:extLst>
          </p:cNvPr>
          <p:cNvSpPr/>
          <p:nvPr/>
        </p:nvSpPr>
        <p:spPr>
          <a:xfrm>
            <a:off x="6694097" y="3712851"/>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7019F300-1E31-436E-9D6F-42231AE7F137}"/>
              </a:ext>
            </a:extLst>
          </p:cNvPr>
          <p:cNvSpPr/>
          <p:nvPr/>
        </p:nvSpPr>
        <p:spPr>
          <a:xfrm>
            <a:off x="6567097" y="4036295"/>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9857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3942199842"/>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Nominalization in ‑</a:t>
                      </a:r>
                      <a:r>
                        <a:rPr lang="de-AT" sz="2000" b="1" i="1" u="none" strike="noStrike" dirty="0">
                          <a:effectLst/>
                          <a:latin typeface="Calibri" panose="020F0502020204030204" pitchFamily="34" charset="0"/>
                          <a:ea typeface="PMingLiU" panose="02020500000000000000" pitchFamily="18" charset="-120"/>
                          <a:cs typeface="Calibri" panose="020F0502020204030204" pitchFamily="34" charset="0"/>
                        </a:rPr>
                        <a:t>м</a:t>
                      </a:r>
                      <a:r>
                        <a:rPr lang="mi-NZ" sz="2000" b="1" i="1" u="none" strike="noStrike" dirty="0">
                          <a:effectLst/>
                          <a:latin typeface="Calibri" panose="020F0502020204030204" pitchFamily="34" charset="0"/>
                          <a:ea typeface="PMingLiU" panose="02020500000000000000" pitchFamily="18" charset="-120"/>
                          <a:cs typeface="Calibri" panose="020F0502020204030204" pitchFamily="34" charset="0"/>
                        </a:rPr>
                        <a:t>аш</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кочм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шичм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лекм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пурым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кай</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Deverbal nominal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маш</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dirty="0"/>
          </a:p>
        </p:txBody>
      </p:sp>
    </p:spTree>
    <p:extLst>
      <p:ext uri="{BB962C8B-B14F-4D97-AF65-F5344CB8AC3E}">
        <p14:creationId xmlns:p14="http://schemas.microsoft.com/office/powerpoint/2010/main" val="28133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Deverbal nominal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маш</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dirty="0"/>
          </a:p>
        </p:txBody>
      </p:sp>
      <p:sp>
        <p:nvSpPr>
          <p:cNvPr id="6" name="Content Placeholder 2">
            <a:extLst>
              <a:ext uri="{FF2B5EF4-FFF2-40B4-BE49-F238E27FC236}">
                <a16:creationId xmlns:a16="http://schemas.microsoft.com/office/drawing/2014/main" id="{D0A11AEA-0C6E-4F8A-BF20-96DBC40535F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dirty="0"/>
              <a:t>сеҥе- ‘to win, to defeat’ </a:t>
            </a:r>
          </a:p>
          <a:p>
            <a:pPr marL="0" indent="0">
              <a:buNone/>
            </a:pPr>
            <a:r>
              <a:rPr lang="de-AT" dirty="0"/>
              <a:t>→ сеҥым</a:t>
            </a:r>
            <a:r>
              <a:rPr lang="de-AT" b="1" dirty="0"/>
              <a:t>а</a:t>
            </a:r>
            <a:r>
              <a:rPr lang="de-AT" dirty="0"/>
              <a:t>ш ‘victory’ + </a:t>
            </a:r>
            <a:r>
              <a:rPr lang="mi-NZ" dirty="0"/>
              <a:t>inessive -(ы)штЕ, illative -(ы)ш(кЕ)</a:t>
            </a:r>
            <a:r>
              <a:rPr lang="en-GB" dirty="0"/>
              <a:t>:</a:t>
            </a:r>
          </a:p>
          <a:p>
            <a:pPr marL="0" indent="0">
              <a:buFont typeface="Arial" panose="020B0604020202020204" pitchFamily="34" charset="0"/>
              <a:buNone/>
            </a:pPr>
            <a:endParaRPr lang="en-GB" dirty="0"/>
          </a:p>
          <a:p>
            <a:pPr marL="0" indent="0">
              <a:buFont typeface="Arial" panose="020B0604020202020204" pitchFamily="34" charset="0"/>
              <a:buNone/>
              <a:tabLst>
                <a:tab pos="898525" algn="l"/>
                <a:tab pos="2513013" algn="l"/>
                <a:tab pos="4481513" algn="l"/>
                <a:tab pos="4752975" algn="l"/>
                <a:tab pos="7175500" algn="l"/>
                <a:tab pos="7446963" algn="l"/>
              </a:tabLst>
            </a:pPr>
            <a:r>
              <a:rPr lang="en-GB" dirty="0"/>
              <a:t>	</a:t>
            </a:r>
            <a:r>
              <a:rPr lang="de-AT" dirty="0"/>
              <a:t>Inessive:	сеҥым</a:t>
            </a:r>
            <a:r>
              <a:rPr lang="de-AT" b="1" dirty="0"/>
              <a:t>а</a:t>
            </a:r>
            <a:r>
              <a:rPr lang="de-AT" dirty="0"/>
              <a:t>ште	~	сеҥым</a:t>
            </a:r>
            <a:r>
              <a:rPr lang="de-AT" b="1" dirty="0"/>
              <a:t>а</a:t>
            </a:r>
            <a:r>
              <a:rPr lang="de-AT" dirty="0"/>
              <a:t>шыште</a:t>
            </a:r>
          </a:p>
          <a:p>
            <a:pPr marL="0" indent="0">
              <a:buFont typeface="Arial" panose="020B0604020202020204" pitchFamily="34" charset="0"/>
              <a:buNone/>
              <a:tabLst>
                <a:tab pos="898525" algn="l"/>
                <a:tab pos="2513013" algn="l"/>
                <a:tab pos="4481513" algn="l"/>
                <a:tab pos="4752975" algn="l"/>
                <a:tab pos="7175500" algn="l"/>
                <a:tab pos="7446963" algn="l"/>
              </a:tabLst>
            </a:pPr>
            <a:r>
              <a:rPr lang="de-AT" dirty="0">
                <a:solidFill>
                  <a:schemeClr val="bg1">
                    <a:lumMod val="75000"/>
                  </a:schemeClr>
                </a:solidFill>
              </a:rPr>
              <a:t>	Corpus:	34		2</a:t>
            </a:r>
          </a:p>
          <a:p>
            <a:pPr marL="0" indent="0">
              <a:buFont typeface="Arial" panose="020B0604020202020204" pitchFamily="34" charset="0"/>
              <a:buNone/>
              <a:tabLst>
                <a:tab pos="898525" algn="l"/>
                <a:tab pos="2513013" algn="l"/>
                <a:tab pos="4481513" algn="l"/>
                <a:tab pos="4752975" algn="l"/>
                <a:tab pos="7175500" algn="l"/>
                <a:tab pos="7446963" algn="l"/>
              </a:tabLst>
            </a:pPr>
            <a:endParaRPr lang="de-AT" dirty="0"/>
          </a:p>
          <a:p>
            <a:pPr marL="0" indent="0">
              <a:buFont typeface="Arial" panose="020B0604020202020204" pitchFamily="34" charset="0"/>
              <a:buNone/>
              <a:tabLst>
                <a:tab pos="898525" algn="l"/>
                <a:tab pos="2513013" algn="l"/>
                <a:tab pos="4481513" algn="l"/>
                <a:tab pos="4752975" algn="l"/>
                <a:tab pos="7175500" algn="l"/>
                <a:tab pos="7446963" algn="l"/>
              </a:tabLst>
            </a:pPr>
            <a:r>
              <a:rPr lang="en-GB" dirty="0"/>
              <a:t>	</a:t>
            </a:r>
            <a:r>
              <a:rPr lang="de-AT" dirty="0"/>
              <a:t>Illative:	сеҥым</a:t>
            </a:r>
            <a:r>
              <a:rPr lang="de-AT" b="1" dirty="0"/>
              <a:t>а</a:t>
            </a:r>
            <a:r>
              <a:rPr lang="de-AT" dirty="0"/>
              <a:t>шке	~	сеҥым</a:t>
            </a:r>
            <a:r>
              <a:rPr lang="de-AT" b="1" dirty="0"/>
              <a:t>а</a:t>
            </a:r>
            <a:r>
              <a:rPr lang="de-AT" dirty="0"/>
              <a:t>шышке	~ 	сеҥым</a:t>
            </a:r>
            <a:r>
              <a:rPr lang="de-AT" b="1" dirty="0"/>
              <a:t>а</a:t>
            </a:r>
            <a:r>
              <a:rPr lang="de-AT" dirty="0"/>
              <a:t>шыш</a:t>
            </a:r>
          </a:p>
          <a:p>
            <a:pPr marL="0" indent="0">
              <a:buFont typeface="Arial" panose="020B0604020202020204" pitchFamily="34" charset="0"/>
              <a:buNone/>
              <a:tabLst>
                <a:tab pos="898525" algn="l"/>
                <a:tab pos="2513013" algn="l"/>
                <a:tab pos="4481513" algn="l"/>
                <a:tab pos="4752975" algn="l"/>
                <a:tab pos="7175500" algn="l"/>
                <a:tab pos="7446963" algn="l"/>
              </a:tabLst>
            </a:pPr>
            <a:r>
              <a:rPr lang="en-GB" dirty="0"/>
              <a:t>	</a:t>
            </a:r>
            <a:r>
              <a:rPr lang="de-AT" dirty="0">
                <a:solidFill>
                  <a:schemeClr val="bg1">
                    <a:lumMod val="75000"/>
                  </a:schemeClr>
                </a:solidFill>
              </a:rPr>
              <a:t>Corpus:	405 		17		253		</a:t>
            </a:r>
          </a:p>
          <a:p>
            <a:pPr marL="0" indent="0">
              <a:buFont typeface="Arial" panose="020B0604020202020204" pitchFamily="34" charset="0"/>
              <a:buNone/>
              <a:tabLst>
                <a:tab pos="898525" algn="l"/>
                <a:tab pos="2513013" algn="l"/>
                <a:tab pos="4481513" algn="l"/>
                <a:tab pos="4752975" algn="l"/>
                <a:tab pos="7175500" algn="l"/>
                <a:tab pos="7446963" algn="l"/>
              </a:tabLst>
            </a:pPr>
            <a:endParaRPr lang="de-AT" dirty="0"/>
          </a:p>
          <a:p>
            <a:pPr marL="0" indent="0">
              <a:buFont typeface="Arial" panose="020B0604020202020204" pitchFamily="34" charset="0"/>
              <a:buNone/>
            </a:pPr>
            <a:endParaRPr lang="mi-NZ" dirty="0"/>
          </a:p>
        </p:txBody>
      </p:sp>
    </p:spTree>
    <p:extLst>
      <p:ext uri="{BB962C8B-B14F-4D97-AF65-F5344CB8AC3E}">
        <p14:creationId xmlns:p14="http://schemas.microsoft.com/office/powerpoint/2010/main" val="261191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7</a:t>
            </a:fld>
            <a:endParaRPr lang="en-GB" dirty="0"/>
          </a:p>
        </p:txBody>
      </p:sp>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Deverbal nominal suffix -ш</a:t>
            </a:r>
          </a:p>
        </p:txBody>
      </p:sp>
      <p:sp>
        <p:nvSpPr>
          <p:cNvPr id="16" name="Content Placeholder 2">
            <a:extLst>
              <a:ext uri="{FF2B5EF4-FFF2-40B4-BE49-F238E27FC236}">
                <a16:creationId xmlns:a16="http://schemas.microsoft.com/office/drawing/2014/main" id="{523A43F8-220D-45BD-9674-DC41D9385D3B}"/>
              </a:ext>
            </a:extLst>
          </p:cNvPr>
          <p:cNvSpPr>
            <a:spLocks noGrp="1"/>
          </p:cNvSpPr>
          <p:nvPr>
            <p:ph idx="1"/>
          </p:nvPr>
        </p:nvSpPr>
        <p:spPr>
          <a:xfrm>
            <a:off x="838200" y="1825625"/>
            <a:ext cx="10515600" cy="4895850"/>
          </a:xfrm>
        </p:spPr>
        <p:txBody>
          <a:bodyPr>
            <a:normAutofit fontScale="70000" lnSpcReduction="20000"/>
          </a:bodyPr>
          <a:lstStyle/>
          <a:p>
            <a:pPr marL="0" indent="0">
              <a:buNone/>
              <a:tabLst>
                <a:tab pos="898525" algn="l"/>
                <a:tab pos="1252538" algn="l"/>
              </a:tabLst>
            </a:pPr>
            <a:r>
              <a:rPr lang="en-US" dirty="0" err="1"/>
              <a:t>йод</a:t>
            </a:r>
            <a:r>
              <a:rPr lang="en-US" b="1" dirty="0"/>
              <a:t>-</a:t>
            </a:r>
            <a:r>
              <a:rPr lang="en-US" dirty="0"/>
              <a:t> ‘to ask’</a:t>
            </a:r>
          </a:p>
          <a:p>
            <a:pPr marL="0" indent="0">
              <a:buNone/>
              <a:tabLst>
                <a:tab pos="898525" algn="l"/>
                <a:tab pos="1252538" algn="l"/>
              </a:tabLst>
            </a:pPr>
            <a:r>
              <a:rPr lang="en-US" dirty="0"/>
              <a:t>	&gt; </a:t>
            </a:r>
            <a:r>
              <a:rPr lang="en-US" dirty="0" err="1"/>
              <a:t>й</a:t>
            </a:r>
            <a:r>
              <a:rPr lang="en-US" b="1" dirty="0" err="1"/>
              <a:t>о</a:t>
            </a:r>
            <a:r>
              <a:rPr lang="en-US" dirty="0" err="1"/>
              <a:t>дыш</a:t>
            </a:r>
            <a:r>
              <a:rPr lang="en-US" dirty="0"/>
              <a:t> ‘question’</a:t>
            </a:r>
          </a:p>
          <a:p>
            <a:pPr marL="0" indent="0">
              <a:buNone/>
              <a:tabLst>
                <a:tab pos="898525" algn="l"/>
                <a:tab pos="1252538" algn="l"/>
              </a:tabLst>
            </a:pPr>
            <a:endParaRPr lang="en-US" dirty="0"/>
          </a:p>
          <a:p>
            <a:pPr marL="0" indent="0">
              <a:buNone/>
              <a:tabLst>
                <a:tab pos="898525" algn="l"/>
                <a:tab pos="1252538" algn="l"/>
              </a:tabLst>
            </a:pPr>
            <a:r>
              <a:rPr lang="en-US" dirty="0" err="1"/>
              <a:t>мод</a:t>
            </a:r>
            <a:r>
              <a:rPr lang="en-US" b="1" dirty="0"/>
              <a:t>-</a:t>
            </a:r>
            <a:r>
              <a:rPr lang="en-US" dirty="0"/>
              <a:t> ‘to play’ </a:t>
            </a:r>
          </a:p>
          <a:p>
            <a:pPr marL="0" indent="0">
              <a:buNone/>
              <a:tabLst>
                <a:tab pos="898525" algn="l"/>
                <a:tab pos="1252538" algn="l"/>
              </a:tabLst>
            </a:pPr>
            <a:r>
              <a:rPr lang="en-US" dirty="0"/>
              <a:t>	&gt; </a:t>
            </a:r>
            <a:r>
              <a:rPr lang="en-US" dirty="0" err="1"/>
              <a:t>м</a:t>
            </a:r>
            <a:r>
              <a:rPr lang="en-US" b="1" dirty="0" err="1"/>
              <a:t>о</a:t>
            </a:r>
            <a:r>
              <a:rPr lang="en-US" dirty="0" err="1"/>
              <a:t>дыш</a:t>
            </a:r>
            <a:r>
              <a:rPr lang="en-US" dirty="0"/>
              <a:t> ‘game’</a:t>
            </a:r>
          </a:p>
          <a:p>
            <a:pPr marL="0" indent="0">
              <a:buNone/>
              <a:tabLst>
                <a:tab pos="898525" algn="l"/>
                <a:tab pos="1252538" algn="l"/>
              </a:tabLst>
            </a:pPr>
            <a:endParaRPr lang="en-US" dirty="0"/>
          </a:p>
          <a:p>
            <a:pPr marL="0" indent="0">
              <a:buNone/>
              <a:tabLst>
                <a:tab pos="898525" algn="l"/>
                <a:tab pos="1252538" algn="l"/>
              </a:tabLst>
            </a:pPr>
            <a:r>
              <a:rPr lang="en-US" dirty="0" err="1"/>
              <a:t>кочк</a:t>
            </a:r>
            <a:r>
              <a:rPr lang="en-US" b="1" dirty="0"/>
              <a:t>-</a:t>
            </a:r>
            <a:r>
              <a:rPr lang="en-US" dirty="0"/>
              <a:t> ‘to eat’ </a:t>
            </a:r>
          </a:p>
          <a:p>
            <a:pPr marL="0" indent="0">
              <a:buNone/>
              <a:tabLst>
                <a:tab pos="898525" algn="l"/>
                <a:tab pos="1252538" algn="l"/>
              </a:tabLst>
            </a:pPr>
            <a:r>
              <a:rPr lang="en-US" dirty="0"/>
              <a:t>	&gt; </a:t>
            </a:r>
            <a:r>
              <a:rPr lang="en-US" dirty="0" err="1"/>
              <a:t>к</a:t>
            </a:r>
            <a:r>
              <a:rPr lang="en-US" b="1" dirty="0" err="1"/>
              <a:t>о</a:t>
            </a:r>
            <a:r>
              <a:rPr lang="en-US" dirty="0" err="1"/>
              <a:t>чкыш</a:t>
            </a:r>
            <a:r>
              <a:rPr lang="en-US" dirty="0"/>
              <a:t> ‘food’</a:t>
            </a:r>
          </a:p>
          <a:p>
            <a:pPr marL="0" indent="0">
              <a:buNone/>
              <a:tabLst>
                <a:tab pos="898525" algn="l"/>
                <a:tab pos="1252538" algn="l"/>
              </a:tabLst>
            </a:pPr>
            <a:endParaRPr lang="en-US" dirty="0"/>
          </a:p>
          <a:p>
            <a:pPr marL="0" indent="0">
              <a:buNone/>
              <a:tabLst>
                <a:tab pos="898525" algn="l"/>
                <a:tab pos="1252538" algn="l"/>
              </a:tabLst>
            </a:pPr>
            <a:r>
              <a:rPr lang="en-US" dirty="0" err="1"/>
              <a:t>пелед</a:t>
            </a:r>
            <a:r>
              <a:rPr lang="en-US" b="1" dirty="0"/>
              <a:t>-</a:t>
            </a:r>
            <a:r>
              <a:rPr lang="en-US" dirty="0"/>
              <a:t> ‘to bloom’ </a:t>
            </a:r>
          </a:p>
          <a:p>
            <a:pPr marL="0" indent="0">
              <a:buNone/>
              <a:tabLst>
                <a:tab pos="898525" algn="l"/>
                <a:tab pos="1252538" algn="l"/>
              </a:tabLst>
            </a:pPr>
            <a:r>
              <a:rPr lang="en-US" dirty="0"/>
              <a:t>	&gt; </a:t>
            </a:r>
            <a:r>
              <a:rPr lang="en-US" dirty="0" err="1"/>
              <a:t>пел</a:t>
            </a:r>
            <a:r>
              <a:rPr lang="en-US" b="1" dirty="0" err="1"/>
              <a:t>е</a:t>
            </a:r>
            <a:r>
              <a:rPr lang="en-US" dirty="0" err="1"/>
              <a:t>дыш</a:t>
            </a:r>
            <a:r>
              <a:rPr lang="en-US" dirty="0"/>
              <a:t> ‘flower’</a:t>
            </a:r>
          </a:p>
          <a:p>
            <a:pPr marL="0" indent="0">
              <a:buNone/>
              <a:tabLst>
                <a:tab pos="898525" algn="l"/>
                <a:tab pos="1252538" algn="l"/>
              </a:tabLst>
            </a:pPr>
            <a:endParaRPr lang="en-US" dirty="0"/>
          </a:p>
          <a:p>
            <a:pPr marL="0" indent="0">
              <a:buNone/>
              <a:tabLst>
                <a:tab pos="898525" algn="l"/>
                <a:tab pos="1252538" algn="l"/>
              </a:tabLst>
            </a:pPr>
            <a:r>
              <a:rPr lang="az-Cyrl-AZ" dirty="0"/>
              <a:t>й</a:t>
            </a:r>
            <a:r>
              <a:rPr lang="az-Cyrl-AZ" b="1" dirty="0"/>
              <a:t>о</a:t>
            </a:r>
            <a:r>
              <a:rPr lang="az-Cyrl-AZ" dirty="0"/>
              <a:t>ҥыл</a:t>
            </a:r>
            <a:r>
              <a:rPr lang="mi-NZ" dirty="0"/>
              <a:t>о- </a:t>
            </a:r>
            <a:r>
              <a:rPr lang="en-US" dirty="0"/>
              <a:t>‘to err, to make a mistake’ </a:t>
            </a:r>
          </a:p>
          <a:p>
            <a:pPr marL="0" indent="0">
              <a:buNone/>
              <a:tabLst>
                <a:tab pos="898525" algn="l"/>
                <a:tab pos="1252538" algn="l"/>
              </a:tabLst>
            </a:pPr>
            <a:r>
              <a:rPr lang="en-US" dirty="0"/>
              <a:t>	&gt; </a:t>
            </a:r>
            <a:r>
              <a:rPr lang="en-US" dirty="0" err="1"/>
              <a:t>й</a:t>
            </a:r>
            <a:r>
              <a:rPr lang="en-US" b="1" dirty="0" err="1"/>
              <a:t>о</a:t>
            </a:r>
            <a:r>
              <a:rPr lang="en-US" dirty="0" err="1"/>
              <a:t>ҥылыш</a:t>
            </a:r>
            <a:r>
              <a:rPr lang="en-US" dirty="0"/>
              <a:t> ‘mistake, error’</a:t>
            </a:r>
          </a:p>
        </p:txBody>
      </p:sp>
    </p:spTree>
    <p:extLst>
      <p:ext uri="{BB962C8B-B14F-4D97-AF65-F5344CB8AC3E}">
        <p14:creationId xmlns:p14="http://schemas.microsoft.com/office/powerpoint/2010/main" val="2476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8</a:t>
            </a:fld>
            <a:endParaRPr lang="en-GB" dirty="0"/>
          </a:p>
        </p:txBody>
      </p:sp>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3. Denominal verbal suffix -</a:t>
            </a:r>
            <a:r>
              <a:rPr lang="az-Cyrl-AZ" sz="3600" u="sng" dirty="0">
                <a:latin typeface="Calibri" panose="020F0502020204030204" pitchFamily="34" charset="0"/>
                <a:ea typeface="Times New Roman" panose="02020603050405020304" pitchFamily="18" charset="0"/>
                <a:cs typeface="Calibri" panose="020F0502020204030204" pitchFamily="34" charset="0"/>
              </a:rPr>
              <a:t>аҥ</a:t>
            </a:r>
            <a:r>
              <a:rPr lang="de-AT" sz="3600" u="sng" dirty="0">
                <a:latin typeface="Calibri" panose="020F0502020204030204" pitchFamily="34" charset="0"/>
                <a:ea typeface="Times New Roman" panose="02020603050405020304" pitchFamily="18" charset="0"/>
                <a:cs typeface="Calibri" panose="020F0502020204030204" pitchFamily="34" charset="0"/>
              </a:rPr>
              <a:t>-</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6" name="Content Placeholder 2">
            <a:extLst>
              <a:ext uri="{FF2B5EF4-FFF2-40B4-BE49-F238E27FC236}">
                <a16:creationId xmlns:a16="http://schemas.microsoft.com/office/drawing/2014/main" id="{523A43F8-220D-45BD-9674-DC41D9385D3B}"/>
              </a:ext>
            </a:extLst>
          </p:cNvPr>
          <p:cNvSpPr>
            <a:spLocks noGrp="1"/>
          </p:cNvSpPr>
          <p:nvPr>
            <p:ph idx="1"/>
          </p:nvPr>
        </p:nvSpPr>
        <p:spPr>
          <a:xfrm>
            <a:off x="838200" y="1825625"/>
            <a:ext cx="10515600" cy="4351338"/>
          </a:xfrm>
        </p:spPr>
        <p:txBody>
          <a:bodyPr>
            <a:normAutofit fontScale="92500" lnSpcReduction="20000"/>
          </a:bodyPr>
          <a:lstStyle/>
          <a:p>
            <a:pPr marL="0" indent="0">
              <a:buNone/>
              <a:tabLst>
                <a:tab pos="898525" algn="l"/>
                <a:tab pos="1252538" algn="l"/>
              </a:tabLst>
            </a:pPr>
            <a:r>
              <a:rPr lang="mi-NZ" dirty="0"/>
              <a:t>вий ‘force, power, strength’ </a:t>
            </a:r>
          </a:p>
          <a:p>
            <a:pPr marL="0" indent="0">
              <a:buNone/>
              <a:tabLst>
                <a:tab pos="898525" algn="l"/>
                <a:tab pos="1252538" algn="l"/>
              </a:tabLst>
            </a:pPr>
            <a:r>
              <a:rPr lang="mi-NZ" dirty="0"/>
              <a:t>	&gt;	вияҥ- ‘to become stronger’</a:t>
            </a:r>
          </a:p>
          <a:p>
            <a:pPr marL="0" indent="0">
              <a:buNone/>
              <a:tabLst>
                <a:tab pos="898525" algn="l"/>
                <a:tab pos="1252538" algn="l"/>
              </a:tabLst>
            </a:pPr>
            <a:r>
              <a:rPr lang="mi-NZ" dirty="0"/>
              <a:t>		(cf. ви</a:t>
            </a:r>
            <a:r>
              <a:rPr lang="mi-NZ" b="1" dirty="0"/>
              <a:t>я</a:t>
            </a:r>
            <a:r>
              <a:rPr lang="mi-NZ" dirty="0"/>
              <a:t>н ‘strong’</a:t>
            </a:r>
            <a:r>
              <a:rPr lang="de-AT" dirty="0"/>
              <a:t>)</a:t>
            </a:r>
            <a:endParaRPr lang="en-GB" dirty="0"/>
          </a:p>
          <a:p>
            <a:pPr marL="0" indent="0">
              <a:buNone/>
              <a:tabLst>
                <a:tab pos="898525" algn="l"/>
                <a:tab pos="1252538" algn="l"/>
              </a:tabLst>
            </a:pPr>
            <a:endParaRPr lang="en-GB" dirty="0"/>
          </a:p>
          <a:p>
            <a:pPr marL="0" indent="0">
              <a:buNone/>
              <a:tabLst>
                <a:tab pos="898525" algn="l"/>
                <a:tab pos="1252538" algn="l"/>
              </a:tabLst>
            </a:pPr>
            <a:r>
              <a:rPr lang="en-GB" dirty="0" err="1"/>
              <a:t>микр</a:t>
            </a:r>
            <a:r>
              <a:rPr lang="en-GB" b="1" dirty="0" err="1"/>
              <a:t>о</a:t>
            </a:r>
            <a:r>
              <a:rPr lang="en-GB" dirty="0" err="1"/>
              <a:t>бий</a:t>
            </a:r>
            <a:r>
              <a:rPr lang="en-GB" dirty="0"/>
              <a:t> </a:t>
            </a:r>
            <a:r>
              <a:rPr lang="mi-NZ" dirty="0"/>
              <a:t>‘microbe’</a:t>
            </a:r>
            <a:endParaRPr lang="en-GB" dirty="0"/>
          </a:p>
          <a:p>
            <a:pPr marL="0" indent="0">
              <a:buNone/>
              <a:tabLst>
                <a:tab pos="898525" algn="l"/>
                <a:tab pos="1252538" algn="l"/>
              </a:tabLst>
            </a:pPr>
            <a:r>
              <a:rPr lang="mi-NZ" dirty="0"/>
              <a:t>	&gt;	 микробияҥ- ‘to become microbe-infested’</a:t>
            </a:r>
          </a:p>
          <a:p>
            <a:pPr marL="0" indent="0">
              <a:buNone/>
              <a:tabLst>
                <a:tab pos="898525" algn="l"/>
                <a:tab pos="1252538" algn="l"/>
              </a:tabLst>
            </a:pPr>
            <a:r>
              <a:rPr lang="mi-NZ" dirty="0"/>
              <a:t>		(cf. микробиян ‘microbe-infested’</a:t>
            </a:r>
            <a:r>
              <a:rPr lang="de-AT" dirty="0"/>
              <a:t>)</a:t>
            </a:r>
            <a:endParaRPr lang="en-GB" dirty="0"/>
          </a:p>
          <a:p>
            <a:pPr marL="0" indent="0">
              <a:buNone/>
              <a:tabLst>
                <a:tab pos="898525" algn="l"/>
                <a:tab pos="1252538" algn="l"/>
              </a:tabLst>
            </a:pPr>
            <a:endParaRPr lang="en-GB" dirty="0"/>
          </a:p>
          <a:p>
            <a:pPr marL="0" indent="0">
              <a:buNone/>
              <a:tabLst>
                <a:tab pos="898525" algn="l"/>
                <a:tab pos="1252538" algn="l"/>
              </a:tabLst>
            </a:pPr>
            <a:r>
              <a:rPr lang="en-GB" dirty="0" err="1"/>
              <a:t>кумд</a:t>
            </a:r>
            <a:r>
              <a:rPr lang="en-GB" b="1" dirty="0" err="1"/>
              <a:t>а</a:t>
            </a:r>
            <a:r>
              <a:rPr lang="en-GB" dirty="0"/>
              <a:t> ‘wide, broad’</a:t>
            </a:r>
          </a:p>
          <a:p>
            <a:pPr marL="0" indent="0">
              <a:buNone/>
              <a:tabLst>
                <a:tab pos="898525" algn="l"/>
                <a:tab pos="1252538" algn="l"/>
              </a:tabLst>
            </a:pPr>
            <a:r>
              <a:rPr lang="de-AT" dirty="0"/>
              <a:t>	&gt; кумдаҥ- ‘to widen, to broaden (intr.)’</a:t>
            </a:r>
          </a:p>
        </p:txBody>
      </p:sp>
    </p:spTree>
    <p:extLst>
      <p:ext uri="{BB962C8B-B14F-4D97-AF65-F5344CB8AC3E}">
        <p14:creationId xmlns:p14="http://schemas.microsoft.com/office/powerpoint/2010/main" val="1366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19</a:t>
            </a:r>
            <a:endParaRPr lang="en-GB" dirty="0"/>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9</a:t>
            </a:fld>
            <a:endParaRPr lang="en-GB" dirty="0"/>
          </a:p>
        </p:txBody>
      </p:sp>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Deverbal verbal suffix  -</a:t>
            </a:r>
            <a:r>
              <a:rPr lang="az-Cyrl-AZ" sz="3600" u="sng" dirty="0">
                <a:latin typeface="Calibri" panose="020F0502020204030204" pitchFamily="34" charset="0"/>
                <a:ea typeface="Times New Roman" panose="02020603050405020304" pitchFamily="18" charset="0"/>
                <a:cs typeface="Calibri" panose="020F0502020204030204" pitchFamily="34" charset="0"/>
              </a:rPr>
              <a:t>д</a:t>
            </a:r>
            <a:r>
              <a:rPr lang="de-AT"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a:t>
            </a:r>
            <a:r>
              <a:rPr lang="de-AT"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т</a:t>
            </a:r>
            <a:r>
              <a:rPr lang="de-AT" sz="3600" u="sng" dirty="0">
                <a:latin typeface="Calibri" panose="020F0502020204030204" pitchFamily="34" charset="0"/>
                <a:ea typeface="Times New Roman" panose="02020603050405020304" pitchFamily="18" charset="0"/>
                <a:cs typeface="Calibri" panose="020F0502020204030204" pitchFamily="34" charset="0"/>
              </a:rPr>
              <a:t>-</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6" name="Content Placeholder 2">
            <a:extLst>
              <a:ext uri="{FF2B5EF4-FFF2-40B4-BE49-F238E27FC236}">
                <a16:creationId xmlns:a16="http://schemas.microsoft.com/office/drawing/2014/main" id="{523A43F8-220D-45BD-9674-DC41D9385D3B}"/>
              </a:ext>
            </a:extLst>
          </p:cNvPr>
          <p:cNvSpPr>
            <a:spLocks noGrp="1"/>
          </p:cNvSpPr>
          <p:nvPr>
            <p:ph idx="1"/>
          </p:nvPr>
        </p:nvSpPr>
        <p:spPr>
          <a:xfrm>
            <a:off x="838200" y="1825625"/>
            <a:ext cx="10515600" cy="4615816"/>
          </a:xfrm>
        </p:spPr>
        <p:txBody>
          <a:bodyPr>
            <a:normAutofit fontScale="92500" lnSpcReduction="20000"/>
          </a:bodyPr>
          <a:lstStyle/>
          <a:p>
            <a:pPr marL="0" indent="0">
              <a:buNone/>
              <a:tabLst>
                <a:tab pos="898525" algn="l"/>
                <a:tab pos="1252538" algn="l"/>
              </a:tabLst>
            </a:pPr>
            <a:r>
              <a:rPr lang="mi-NZ" dirty="0"/>
              <a:t>вий ‘force, power, strength’ </a:t>
            </a:r>
          </a:p>
          <a:p>
            <a:pPr marL="0" indent="0">
              <a:buNone/>
              <a:tabLst>
                <a:tab pos="898525" algn="l"/>
                <a:tab pos="1252538" algn="l"/>
              </a:tabLst>
            </a:pPr>
            <a:r>
              <a:rPr lang="mi-NZ" dirty="0"/>
              <a:t>	&gt;	вияҥ- ‘to become stronger’</a:t>
            </a:r>
          </a:p>
          <a:p>
            <a:pPr marL="0" indent="0">
              <a:buNone/>
              <a:tabLst>
                <a:tab pos="898525" algn="l"/>
                <a:tab pos="1252538" algn="l"/>
              </a:tabLst>
            </a:pPr>
            <a:r>
              <a:rPr lang="mi-NZ" dirty="0"/>
              <a:t>	&gt; 	вияҥде- ‘to strengthen’</a:t>
            </a:r>
          </a:p>
          <a:p>
            <a:pPr marL="0" indent="0">
              <a:buNone/>
              <a:tabLst>
                <a:tab pos="898525" algn="l"/>
                <a:tab pos="1252538" algn="l"/>
              </a:tabLst>
            </a:pPr>
            <a:endParaRPr lang="en-GB" dirty="0"/>
          </a:p>
          <a:p>
            <a:pPr marL="0" indent="0">
              <a:buNone/>
              <a:tabLst>
                <a:tab pos="898525" algn="l"/>
                <a:tab pos="1252538" algn="l"/>
              </a:tabLst>
            </a:pPr>
            <a:r>
              <a:rPr lang="en-GB" dirty="0" err="1"/>
              <a:t>микр</a:t>
            </a:r>
            <a:r>
              <a:rPr lang="en-GB" b="1" dirty="0" err="1"/>
              <a:t>о</a:t>
            </a:r>
            <a:r>
              <a:rPr lang="en-GB" dirty="0" err="1"/>
              <a:t>бий</a:t>
            </a:r>
            <a:r>
              <a:rPr lang="en-GB" dirty="0"/>
              <a:t> </a:t>
            </a:r>
            <a:r>
              <a:rPr lang="mi-NZ" dirty="0"/>
              <a:t>‘microbe’</a:t>
            </a:r>
            <a:endParaRPr lang="en-GB" dirty="0"/>
          </a:p>
          <a:p>
            <a:pPr marL="0" indent="0">
              <a:buNone/>
              <a:tabLst>
                <a:tab pos="898525" algn="l"/>
                <a:tab pos="1252538" algn="l"/>
              </a:tabLst>
            </a:pPr>
            <a:r>
              <a:rPr lang="mi-NZ" dirty="0"/>
              <a:t>	&gt;	 микробияҥ- ‘to become microbe-infested’</a:t>
            </a:r>
          </a:p>
          <a:p>
            <a:pPr marL="0" indent="0">
              <a:buNone/>
              <a:tabLst>
                <a:tab pos="898525" algn="l"/>
                <a:tab pos="1252538" algn="l"/>
              </a:tabLst>
            </a:pPr>
            <a:r>
              <a:rPr lang="mi-NZ" dirty="0"/>
              <a:t>	 &gt;	 микробияҥде- ‘to infest with micropbes’</a:t>
            </a:r>
            <a:endParaRPr lang="en-GB" dirty="0"/>
          </a:p>
          <a:p>
            <a:pPr marL="0" indent="0">
              <a:buNone/>
              <a:tabLst>
                <a:tab pos="898525" algn="l"/>
                <a:tab pos="1252538" algn="l"/>
              </a:tabLst>
            </a:pPr>
            <a:endParaRPr lang="en-GB" dirty="0"/>
          </a:p>
          <a:p>
            <a:pPr marL="0" indent="0">
              <a:buNone/>
              <a:tabLst>
                <a:tab pos="898525" algn="l"/>
                <a:tab pos="1252538" algn="l"/>
              </a:tabLst>
            </a:pPr>
            <a:r>
              <a:rPr lang="en-GB" dirty="0" err="1"/>
              <a:t>кумд</a:t>
            </a:r>
            <a:r>
              <a:rPr lang="en-GB" b="1" dirty="0" err="1"/>
              <a:t>а</a:t>
            </a:r>
            <a:r>
              <a:rPr lang="en-GB" dirty="0"/>
              <a:t> ‘wide, broad’</a:t>
            </a:r>
          </a:p>
          <a:p>
            <a:pPr marL="0" indent="0">
              <a:buNone/>
              <a:tabLst>
                <a:tab pos="898525" algn="l"/>
                <a:tab pos="1252538" algn="l"/>
              </a:tabLst>
            </a:pPr>
            <a:r>
              <a:rPr lang="de-AT" dirty="0"/>
              <a:t>	&gt; кумдаҥ- ‘to widen, to broaden (intr.)’</a:t>
            </a:r>
          </a:p>
          <a:p>
            <a:pPr marL="0" indent="0">
              <a:buNone/>
              <a:tabLst>
                <a:tab pos="898525" algn="l"/>
                <a:tab pos="1252538" algn="l"/>
              </a:tabLst>
            </a:pPr>
            <a:r>
              <a:rPr lang="de-AT" dirty="0"/>
              <a:t>	&gt; кумдаҥде- ‘to widen, to broaden (tr.)’</a:t>
            </a:r>
          </a:p>
          <a:p>
            <a:pPr marL="0" indent="0">
              <a:buNone/>
              <a:tabLst>
                <a:tab pos="898525" algn="l"/>
                <a:tab pos="1252538" algn="l"/>
              </a:tabLst>
            </a:pPr>
            <a:endParaRPr lang="de-AT" dirty="0"/>
          </a:p>
        </p:txBody>
      </p:sp>
    </p:spTree>
    <p:extLst>
      <p:ext uri="{BB962C8B-B14F-4D97-AF65-F5344CB8AC3E}">
        <p14:creationId xmlns:p14="http://schemas.microsoft.com/office/powerpoint/2010/main" val="54501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2260</Words>
  <Application>Microsoft Office PowerPoint</Application>
  <PresentationFormat>Widescreen</PresentationFormat>
  <Paragraphs>555</Paragraphs>
  <Slides>36</Slides>
  <Notes>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Courier New</vt:lpstr>
      <vt:lpstr>Office Theme</vt:lpstr>
      <vt:lpstr>Chapter 19</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19</dc:title>
  <dc:creator>Jeremy Bradley</dc:creator>
  <cp:lastModifiedBy>Jeremy moss Bradley</cp:lastModifiedBy>
  <cp:revision>120</cp:revision>
  <dcterms:created xsi:type="dcterms:W3CDTF">2021-01-22T02:35:08Z</dcterms:created>
  <dcterms:modified xsi:type="dcterms:W3CDTF">2024-03-15T13:53:21Z</dcterms:modified>
</cp:coreProperties>
</file>